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7" name="Shape 157"/>
          <p:cNvSpPr/>
          <p:nvPr>
            <p:ph type="sldImg"/>
          </p:nvPr>
        </p:nvSpPr>
        <p:spPr>
          <a:xfrm>
            <a:off x="1143000" y="685800"/>
            <a:ext cx="4572000" cy="3429000"/>
          </a:xfrm>
          <a:prstGeom prst="rect">
            <a:avLst/>
          </a:prstGeom>
        </p:spPr>
        <p:txBody>
          <a:bodyPr/>
          <a:lstStyle/>
          <a:p>
            <a:pPr/>
          </a:p>
        </p:txBody>
      </p:sp>
      <p:sp>
        <p:nvSpPr>
          <p:cNvPr id="158" name="Shape 1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 Id="rId3" Type="http://schemas.openxmlformats.org/officeDocument/2006/relationships/hyperlink" Target="https://www.youtube.com/watch?v=vJG698U2Mvo" TargetMode="External"/><Relationship Id="rId4" Type="http://schemas.openxmlformats.org/officeDocument/2006/relationships/hyperlink" Target="https://www.youtube.com/watch?v=VkrrVozZR2c" TargetMode="External"/><Relationship Id="rId5" Type="http://schemas.openxmlformats.org/officeDocument/2006/relationships/hyperlink" Target="https://youtu.be/6JONMYxaZ_s" TargetMode="External"/></Relationships>

</file>

<file path=ppt/notesSlides/_rels/notesSlide1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Possibilité de lancer un wooclap (ou simplement un « débat » pour faire émerger des « impressions », comparaisons entre elles jeux de données, caractéristiques apparentes de l’un d’entre eux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a:r>
              <a:t>Les expériences sont de Daniel Simons. A faire en classe (!).</a:t>
            </a:r>
          </a:p>
          <a:p>
            <a:pPr/>
            <a:r>
              <a:t>Expérience 1 : </a:t>
            </a:r>
            <a:r>
              <a:rPr u="sng">
                <a:hlinkClick r:id="rId3" invalidUrl="" action="" tgtFrame="" tooltip="" history="1" highlightClick="0" endSnd="0"/>
              </a:rPr>
              <a:t>https://www.youtube.com/watch?v=vJG698U2Mvo</a:t>
            </a:r>
          </a:p>
          <a:p>
            <a:pPr/>
            <a:r>
              <a:t>Expérience 2 : </a:t>
            </a:r>
            <a:r>
              <a:rPr u="sng">
                <a:hlinkClick r:id="rId4" invalidUrl="" action="" tgtFrame="" tooltip="" history="1" highlightClick="0" endSnd="0"/>
              </a:rPr>
              <a:t>https://www.youtube.com/watch?v=VkrrVozZR2c</a:t>
            </a:r>
          </a:p>
          <a:p>
            <a:pPr/>
            <a:r>
              <a:t>Conversation: </a:t>
            </a:r>
            <a:r>
              <a:rPr u="sng">
                <a:hlinkClick r:id="rId5" invalidUrl="" action="" tgtFrame="" tooltip="" history="1" highlightClick="0" endSnd="0"/>
              </a:rPr>
              <a:t>https://youtu.be/6JONMYxaZ_s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Dans les bar charts, c’est la hauteur des barres qui comptent, et donc leur « longueur » lorsqu’on effectue une rotation à 90 degré, ramenant la variable à la longueur (cf MacKinlay) qui est numéro 2 parmi les variables visuelles pour des données numériques.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r>
              <a:t>Ah, les pie chart … et il faudrait aussi regarder les radial charts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Le lien conduit sur la page de Patrick Healey. On peut faire tourner une applet permettant aux étudiants de constater par eux-mêmes leur capacité pré-attentive. Les différents paramètres de l’applet correspondent aux différents exemples dictés par Healey.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Le lien conduit sur la page de Patrick Healey. On peut faire tourner une applet permettant aux étudiants de constater par eux-mêmes leur capacité pré-attentive. Les différents paramètres de l’applet correspondent aux différents exemples dictés par Healey.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Le lien conduit sur la page de Patrick Healey. On peut faire tourner une applet permettant aux étudiants de constater par eux-mêmes leur capacité pré-attentive. Les différents paramètres de l’applet correspondent aux différents exemples dictés par Healey.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Encore ici Healey propose une applet.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Le lien conduit sur la page du ColorBrewer (de Cynthia Brewer), qui permet de sélectionner un « bon » choix de palettes de couleurs selon différents objectifs. Faire jouer les étudiants</a:t>
            </a:r>
          </a:p>
          <a:p>
            <a:pPr/>
            <a:r>
              <a:t>https://colorbrewer2.org/#type=sequential&amp;scheme=BuGn&amp;n=3</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Cette carte présente plusieurs défauts.</a:t>
            </a:r>
          </a:p>
          <a:p>
            <a:pPr/>
            <a:r>
              <a:t>Perception: choix des contraste (jaune sur blanc), le choix d’une représentation basée sur la forme de Mickey, rend obsolète l’interprétation des positions</a:t>
            </a:r>
          </a:p>
          <a:p>
            <a:pPr/>
            <a:r>
              <a:t>Articulatoire: les légendes sont complexes, le nombre de catégories exige un retour constant à la légende pour lire la carte</a:t>
            </a:r>
          </a:p>
          <a:p>
            <a:pPr/>
            <a:r>
              <a:t>Sémantique: on peut penser que le fait d’être dan sla têtes, et non pas les oreilles soupire hors de Mickey est le reflet de l’importance d’une entreprise, or ce n’est pas nécessairement le cas.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Cette carte présente tous les défauts.</a:t>
            </a:r>
          </a:p>
          <a:p>
            <a:pPr/>
            <a:r>
              <a:t>Perception: les choix de couleurs sont mauvais et offrent un contraste de luminosité très pauvre</a:t>
            </a:r>
          </a:p>
          <a:p>
            <a:pPr/>
            <a:r>
              <a:t>Articulatoire: la légende pour interpréter les faces de Chernoff sont trop complexes; l’échelle numérique est mise en correspondance avec une forme qui varie sur deux dimension (!)</a:t>
            </a:r>
          </a:p>
          <a:p>
            <a:pPr/>
            <a:r>
              <a:t>Sémantique: les sourires sur les faces de Chernoff envoient un message contradictoires (on est plus heureux d’appliquer la sentence à des plus jeunes ?), les échelles de distance géographique sont absolument hors sujet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p>
            <a:pPr/>
            <a:r>
              <a:t>On apprend beaucoup des « mauvais » exemples, cela dit on est preneur de « bons » exemples.</a:t>
            </a:r>
            <a:br/>
            <a:r>
              <a:t>Le NY Times (qui compte un service de dataviz de plus d’une vingtaine de personnes) y excelle. En espérant que la page sur le Covid est toujours accessible gratuitement …</a:t>
            </a:r>
          </a:p>
          <a:p>
            <a:pPr/>
            <a:r>
              <a:t>https://www.nytimes.com/interactive/2021/us/covid-cases.html?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p:spTree>
      <p:nvGrpSpPr>
        <p:cNvPr id="1" name=""/>
        <p:cNvGrpSpPr/>
        <p:nvPr/>
      </p:nvGrpSpPr>
      <p:grpSpPr>
        <a:xfrm>
          <a:off x="0" y="0"/>
          <a:ext cx="0" cy="0"/>
          <a:chOff x="0" y="0"/>
          <a:chExt cx="0" cy="0"/>
        </a:xfrm>
      </p:grpSpPr>
      <p:sp>
        <p:nvSpPr>
          <p:cNvPr id="11" name="Auteur et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Auteur et date</a:t>
            </a:r>
          </a:p>
        </p:txBody>
      </p:sp>
      <p:sp>
        <p:nvSpPr>
          <p:cNvPr id="12" name="Titre de la présentation"/>
          <p:cNvSpPr txBox="1"/>
          <p:nvPr>
            <p:ph type="title" hasCustomPrompt="1"/>
          </p:nvPr>
        </p:nvSpPr>
        <p:spPr>
          <a:xfrm>
            <a:off x="1206496" y="2574991"/>
            <a:ext cx="21971004" cy="4648201"/>
          </a:xfrm>
          <a:prstGeom prst="rect">
            <a:avLst/>
          </a:prstGeom>
        </p:spPr>
        <p:txBody>
          <a:bodyPr anchor="b"/>
          <a:lstStyle>
            <a:lvl1pPr>
              <a:defRPr spc="-232" sz="11600"/>
            </a:lvl1pPr>
          </a:lstStyle>
          <a:p>
            <a:pPr/>
            <a:r>
              <a:t>Titre de la présentation</a:t>
            </a:r>
          </a:p>
        </p:txBody>
      </p:sp>
      <p:sp>
        <p:nvSpPr>
          <p:cNvPr id="13" name="Texte niveau 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Sous-titre de la présentation</a:t>
            </a:r>
          </a:p>
          <a:p>
            <a:pPr lvl="1"/>
            <a:r>
              <a:t/>
            </a:r>
          </a:p>
          <a:p>
            <a:pPr lvl="2"/>
            <a:r>
              <a:t/>
            </a:r>
          </a:p>
          <a:p>
            <a:pPr lvl="3"/>
            <a:r>
              <a:t/>
            </a:r>
          </a:p>
          <a:p>
            <a:pPr lvl="4"/>
            <a:r>
              <a:t/>
            </a:r>
          </a:p>
        </p:txBody>
      </p:sp>
      <p:sp>
        <p:nvSpPr>
          <p:cNvPr id="1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spTree>
      <p:nvGrpSpPr>
        <p:cNvPr id="1" name=""/>
        <p:cNvGrpSpPr/>
        <p:nvPr/>
      </p:nvGrpSpPr>
      <p:grpSpPr>
        <a:xfrm>
          <a:off x="0" y="0"/>
          <a:ext cx="0" cy="0"/>
          <a:chOff x="0" y="0"/>
          <a:chExt cx="0" cy="0"/>
        </a:xfrm>
      </p:grpSpPr>
      <p:sp>
        <p:nvSpPr>
          <p:cNvPr id="98" name="Texte niveau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Déclaration</a:t>
            </a:r>
          </a:p>
          <a:p>
            <a:pPr lvl="1"/>
            <a:r>
              <a:t/>
            </a:r>
          </a:p>
          <a:p>
            <a:pPr lvl="2"/>
            <a:r>
              <a:t/>
            </a:r>
          </a:p>
          <a:p>
            <a:pPr lvl="3"/>
            <a:r>
              <a:t/>
            </a:r>
          </a:p>
          <a:p>
            <a:pPr lvl="4"/>
            <a:r>
              <a:t/>
            </a:r>
          </a:p>
        </p:txBody>
      </p:sp>
      <p:sp>
        <p:nvSpPr>
          <p:cNvPr id="9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spTree>
      <p:nvGrpSpPr>
        <p:cNvPr id="1" name=""/>
        <p:cNvGrpSpPr/>
        <p:nvPr/>
      </p:nvGrpSpPr>
      <p:grpSpPr>
        <a:xfrm>
          <a:off x="0" y="0"/>
          <a:ext cx="0" cy="0"/>
          <a:chOff x="0" y="0"/>
          <a:chExt cx="0" cy="0"/>
        </a:xfrm>
      </p:grpSpPr>
      <p:sp>
        <p:nvSpPr>
          <p:cNvPr id="106" name="Texte niveau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100 %</a:t>
            </a:r>
          </a:p>
          <a:p>
            <a:pPr lvl="1"/>
            <a:r>
              <a:t/>
            </a:r>
          </a:p>
          <a:p>
            <a:pPr lvl="2"/>
            <a:r>
              <a:t/>
            </a:r>
          </a:p>
          <a:p>
            <a:pPr lvl="3"/>
            <a:r>
              <a:t/>
            </a:r>
          </a:p>
          <a:p>
            <a:pPr lvl="4"/>
            <a:r>
              <a:t/>
            </a:r>
          </a:p>
        </p:txBody>
      </p:sp>
      <p:sp>
        <p:nvSpPr>
          <p:cNvPr id="107" name="Données clés"/>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Données clés</a:t>
            </a:r>
          </a:p>
        </p:txBody>
      </p:sp>
      <p:sp>
        <p:nvSpPr>
          <p:cNvPr id="10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Texte niveau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 Citation notable »</a:t>
            </a:r>
          </a:p>
          <a:p>
            <a:pPr lvl="1"/>
            <a:r>
              <a:t/>
            </a:r>
          </a:p>
          <a:p>
            <a:pPr lvl="2"/>
            <a:r>
              <a:t/>
            </a:r>
          </a:p>
          <a:p>
            <a:pPr lvl="3"/>
            <a:r>
              <a:t/>
            </a:r>
          </a:p>
          <a:p>
            <a:pPr lvl="4"/>
            <a:r>
              <a:t/>
            </a:r>
          </a:p>
        </p:txBody>
      </p:sp>
      <p:sp>
        <p:nvSpPr>
          <p:cNvPr id="11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24" name="Bol de salade avec du riz frit, des œufs durs et des baguette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l avec des beignets de saumon, de la salade et du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l de pâtes pappardelle avec du beurre maître d’hôtel, des noisettes grillées et des lamelles de parmesan"/>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l de salade avec du riz frit, des œufs durs et des baguette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Numéro de diapositive"/>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spTree>
      <p:nvGrpSpPr>
        <p:cNvPr id="1" name=""/>
        <p:cNvGrpSpPr/>
        <p:nvPr/>
      </p:nvGrpSpPr>
      <p:grpSpPr>
        <a:xfrm>
          <a:off x="0" y="0"/>
          <a:ext cx="0" cy="0"/>
          <a:chOff x="0" y="0"/>
          <a:chExt cx="0" cy="0"/>
        </a:xfrm>
      </p:grpSpPr>
      <p:sp>
        <p:nvSpPr>
          <p:cNvPr id="14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contenu">
    <p:bg>
      <p:bgPr>
        <a:solidFill>
          <a:srgbClr val="000000"/>
        </a:solidFill>
      </p:bgPr>
    </p:bg>
    <p:spTree>
      <p:nvGrpSpPr>
        <p:cNvPr id="1" name=""/>
        <p:cNvGrpSpPr/>
        <p:nvPr/>
      </p:nvGrpSpPr>
      <p:grpSpPr>
        <a:xfrm>
          <a:off x="0" y="0"/>
          <a:ext cx="0" cy="0"/>
          <a:chOff x="0" y="0"/>
          <a:chExt cx="0" cy="0"/>
        </a:xfrm>
      </p:grpSpPr>
      <p:sp>
        <p:nvSpPr>
          <p:cNvPr id="149" name="Texte du titre"/>
          <p:cNvSpPr txBox="1"/>
          <p:nvPr>
            <p:ph type="title"/>
          </p:nvPr>
        </p:nvSpPr>
        <p:spPr>
          <a:xfrm>
            <a:off x="3962400" y="549276"/>
            <a:ext cx="16459200" cy="2286001"/>
          </a:xfrm>
          <a:prstGeom prst="rect">
            <a:avLst/>
          </a:prstGeom>
        </p:spPr>
        <p:txBody>
          <a:bodyPr lIns="91439" tIns="91439" rIns="91439" bIns="91439" anchor="ctr"/>
          <a:lstStyle>
            <a:lvl1pPr algn="ctr" defTabSz="1828800">
              <a:lnSpc>
                <a:spcPct val="100000"/>
              </a:lnSpc>
              <a:defRPr b="0" cap="small" spc="0" sz="8800">
                <a:solidFill>
                  <a:srgbClr val="BFBFBF"/>
                </a:solidFill>
                <a:latin typeface="Calibri"/>
                <a:ea typeface="Calibri"/>
                <a:cs typeface="Calibri"/>
                <a:sym typeface="Calibri"/>
              </a:defRPr>
            </a:lvl1pPr>
          </a:lstStyle>
          <a:p>
            <a:pPr/>
            <a:r>
              <a:t>Texte du titre</a:t>
            </a:r>
          </a:p>
        </p:txBody>
      </p:sp>
      <p:sp>
        <p:nvSpPr>
          <p:cNvPr id="150" name="Texte niveau 1…"/>
          <p:cNvSpPr txBox="1"/>
          <p:nvPr>
            <p:ph type="body" idx="1"/>
          </p:nvPr>
        </p:nvSpPr>
        <p:spPr>
          <a:xfrm>
            <a:off x="3962400" y="3200400"/>
            <a:ext cx="16459200" cy="9051926"/>
          </a:xfrm>
          <a:prstGeom prst="rect">
            <a:avLst/>
          </a:prstGeom>
        </p:spPr>
        <p:txBody>
          <a:bodyPr lIns="91439" tIns="91439" rIns="91439" bIns="91439"/>
          <a:lstStyle>
            <a:lvl1pPr marL="685800" indent="-685800" defTabSz="1828800">
              <a:lnSpc>
                <a:spcPct val="100000"/>
              </a:lnSpc>
              <a:spcBef>
                <a:spcPts val="1500"/>
              </a:spcBef>
              <a:buSzPct val="100000"/>
              <a:buFont typeface="Arial"/>
              <a:defRPr sz="6400">
                <a:solidFill>
                  <a:srgbClr val="BFBFBF"/>
                </a:solidFill>
                <a:latin typeface="Calibri"/>
                <a:ea typeface="Calibri"/>
                <a:cs typeface="Calibri"/>
                <a:sym typeface="Calibri"/>
              </a:defRPr>
            </a:lvl1pPr>
            <a:lvl2pPr marL="1110342" indent="-653142" defTabSz="1828800">
              <a:lnSpc>
                <a:spcPct val="100000"/>
              </a:lnSpc>
              <a:spcBef>
                <a:spcPts val="1500"/>
              </a:spcBef>
              <a:buSzPct val="100000"/>
              <a:buFont typeface="Arial"/>
              <a:buChar char="–"/>
              <a:defRPr sz="6400">
                <a:solidFill>
                  <a:srgbClr val="BFBFBF"/>
                </a:solidFill>
                <a:latin typeface="Calibri"/>
                <a:ea typeface="Calibri"/>
                <a:cs typeface="Calibri"/>
                <a:sym typeface="Calibri"/>
              </a:defRPr>
            </a:lvl2pPr>
            <a:lvl3pPr marL="1524000" defTabSz="1828800">
              <a:lnSpc>
                <a:spcPct val="100000"/>
              </a:lnSpc>
              <a:spcBef>
                <a:spcPts val="1500"/>
              </a:spcBef>
              <a:buSzPct val="100000"/>
              <a:buFont typeface="Arial"/>
              <a:defRPr sz="6400">
                <a:solidFill>
                  <a:srgbClr val="BFBFBF"/>
                </a:solidFill>
                <a:latin typeface="Calibri"/>
                <a:ea typeface="Calibri"/>
                <a:cs typeface="Calibri"/>
                <a:sym typeface="Calibri"/>
              </a:defRPr>
            </a:lvl3pPr>
            <a:lvl4pPr marL="2103120" indent="-731520" defTabSz="1828800">
              <a:lnSpc>
                <a:spcPct val="100000"/>
              </a:lnSpc>
              <a:spcBef>
                <a:spcPts val="1500"/>
              </a:spcBef>
              <a:buSzPct val="100000"/>
              <a:buFont typeface="Arial"/>
              <a:buChar char="–"/>
              <a:defRPr sz="6400">
                <a:solidFill>
                  <a:srgbClr val="BFBFBF"/>
                </a:solidFill>
                <a:latin typeface="Calibri"/>
                <a:ea typeface="Calibri"/>
                <a:cs typeface="Calibri"/>
                <a:sym typeface="Calibri"/>
              </a:defRPr>
            </a:lvl4pPr>
            <a:lvl5pPr marL="2560320" indent="-731520" defTabSz="1828800">
              <a:lnSpc>
                <a:spcPct val="100000"/>
              </a:lnSpc>
              <a:spcBef>
                <a:spcPts val="1500"/>
              </a:spcBef>
              <a:buSzPct val="100000"/>
              <a:buFont typeface="Arial"/>
              <a:buChar char="»"/>
              <a:defRPr sz="6400">
                <a:solidFill>
                  <a:srgbClr val="BFBFBF"/>
                </a:solidFill>
                <a:latin typeface="Calibri"/>
                <a:ea typeface="Calibri"/>
                <a:cs typeface="Calibri"/>
                <a:sym typeface="Calibri"/>
              </a:defRPr>
            </a:lvl5pPr>
          </a:lstStyle>
          <a:p>
            <a:pPr/>
            <a:r>
              <a:t>Texte niveau 1</a:t>
            </a:r>
          </a:p>
          <a:p>
            <a:pPr lvl="1"/>
            <a:r>
              <a:t>Texte niveau 2</a:t>
            </a:r>
          </a:p>
          <a:p>
            <a:pPr lvl="2"/>
            <a:r>
              <a:t>Texte niveau 3</a:t>
            </a:r>
          </a:p>
          <a:p>
            <a:pPr lvl="3"/>
            <a:r>
              <a:t>Texte niveau 4</a:t>
            </a:r>
          </a:p>
          <a:p>
            <a:pPr lvl="4"/>
            <a:r>
              <a:t>Texte niveau 5</a:t>
            </a:r>
          </a:p>
        </p:txBody>
      </p:sp>
      <p:sp>
        <p:nvSpPr>
          <p:cNvPr id="151" name="Numéro de diapositive"/>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BFBFBF"/>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spTree>
      <p:nvGrpSpPr>
        <p:cNvPr id="1" name=""/>
        <p:cNvGrpSpPr/>
        <p:nvPr/>
      </p:nvGrpSpPr>
      <p:grpSpPr>
        <a:xfrm>
          <a:off x="0" y="0"/>
          <a:ext cx="0" cy="0"/>
          <a:chOff x="0" y="0"/>
          <a:chExt cx="0" cy="0"/>
        </a:xfrm>
      </p:grpSpPr>
      <p:sp>
        <p:nvSpPr>
          <p:cNvPr id="21" name="Avocats et citrons vert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Titre de la présentation"/>
          <p:cNvSpPr txBox="1"/>
          <p:nvPr>
            <p:ph type="title" hasCustomPrompt="1"/>
          </p:nvPr>
        </p:nvSpPr>
        <p:spPr>
          <a:xfrm>
            <a:off x="1206500" y="7124700"/>
            <a:ext cx="21971000" cy="4648200"/>
          </a:xfrm>
          <a:prstGeom prst="rect">
            <a:avLst/>
          </a:prstGeom>
        </p:spPr>
        <p:txBody>
          <a:bodyPr anchor="b"/>
          <a:lstStyle>
            <a:lvl1pPr>
              <a:defRPr spc="-232" sz="11600"/>
            </a:lvl1pPr>
          </a:lstStyle>
          <a:p>
            <a:pPr/>
            <a:r>
              <a:t>Titre de la présentation</a:t>
            </a:r>
          </a:p>
        </p:txBody>
      </p:sp>
      <p:sp>
        <p:nvSpPr>
          <p:cNvPr id="23" name="Auteur et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Auteur et date</a:t>
            </a:r>
          </a:p>
        </p:txBody>
      </p:sp>
      <p:sp>
        <p:nvSpPr>
          <p:cNvPr id="24" name="Texte niveau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Sous-titre de la présentation</a:t>
            </a:r>
          </a:p>
          <a:p>
            <a:pPr lvl="1"/>
            <a:r>
              <a:t/>
            </a:r>
          </a:p>
          <a:p>
            <a:pPr lvl="2"/>
            <a:r>
              <a:t/>
            </a:r>
          </a:p>
          <a:p>
            <a:pPr lvl="3"/>
            <a:r>
              <a:t/>
            </a:r>
          </a:p>
          <a:p>
            <a:pPr lvl="4"/>
            <a:r>
              <a:t/>
            </a:r>
          </a:p>
        </p:txBody>
      </p:sp>
      <p:sp>
        <p:nvSpPr>
          <p:cNvPr id="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Bol avec des beignets de saumon, de la salade et du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Titre de diapositive"/>
          <p:cNvSpPr txBox="1"/>
          <p:nvPr>
            <p:ph type="title" hasCustomPrompt="1"/>
          </p:nvPr>
        </p:nvSpPr>
        <p:spPr>
          <a:xfrm>
            <a:off x="1206500" y="1270000"/>
            <a:ext cx="9779000" cy="5882273"/>
          </a:xfrm>
          <a:prstGeom prst="rect">
            <a:avLst/>
          </a:prstGeom>
        </p:spPr>
        <p:txBody>
          <a:bodyPr anchor="b"/>
          <a:lstStyle/>
          <a:p>
            <a:pPr/>
            <a:r>
              <a:t>Titre de diapositive</a:t>
            </a:r>
          </a:p>
        </p:txBody>
      </p:sp>
      <p:sp>
        <p:nvSpPr>
          <p:cNvPr id="34" name="Texte niveau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Sous-titre de diapositive</a:t>
            </a:r>
          </a:p>
          <a:p>
            <a:pPr lvl="1"/>
            <a:r>
              <a:t/>
            </a:r>
          </a:p>
          <a:p>
            <a:pPr lvl="2"/>
            <a:r>
              <a:t/>
            </a:r>
          </a:p>
          <a:p>
            <a:pPr lvl="3"/>
            <a:r>
              <a:t/>
            </a:r>
          </a:p>
          <a:p>
            <a:pPr lvl="4"/>
            <a:r>
              <a:t/>
            </a:r>
          </a:p>
        </p:txBody>
      </p:sp>
      <p:sp>
        <p:nvSpPr>
          <p:cNvPr id="35" name="Numéro de diapositive"/>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Titre de diapositive"/>
          <p:cNvSpPr txBox="1"/>
          <p:nvPr>
            <p:ph type="title" hasCustomPrompt="1"/>
          </p:nvPr>
        </p:nvSpPr>
        <p:spPr>
          <a:prstGeom prst="rect">
            <a:avLst/>
          </a:prstGeom>
        </p:spPr>
        <p:txBody>
          <a:bodyPr/>
          <a:lstStyle/>
          <a:p>
            <a:pPr/>
            <a:r>
              <a:t>Titre de diapositive</a:t>
            </a:r>
          </a:p>
        </p:txBody>
      </p:sp>
      <p:sp>
        <p:nvSpPr>
          <p:cNvPr id="43" name="Sous-titre de diapositiv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diapositive</a:t>
            </a:r>
          </a:p>
        </p:txBody>
      </p:sp>
      <p:sp>
        <p:nvSpPr>
          <p:cNvPr id="44"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prstGeom prst="rect">
            <a:avLst/>
          </a:prstGeom>
        </p:spPr>
        <p:txBody>
          <a:bodyPr numCol="2" spcCol="1098550"/>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Sous-titre de diapositiv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diapositive</a:t>
            </a:r>
          </a:p>
        </p:txBody>
      </p:sp>
      <p:sp>
        <p:nvSpPr>
          <p:cNvPr id="61"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62" name="Bol de pâtes pappardelle avec du beurre maître d’hôtel, des noisettes grillées et des lamelles de parmesan"/>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Titre de diapositive"/>
          <p:cNvSpPr txBox="1"/>
          <p:nvPr>
            <p:ph type="title" hasCustomPrompt="1"/>
          </p:nvPr>
        </p:nvSpPr>
        <p:spPr>
          <a:xfrm>
            <a:off x="1206500" y="1079500"/>
            <a:ext cx="9779000" cy="1435100"/>
          </a:xfrm>
          <a:prstGeom prst="rect">
            <a:avLst/>
          </a:prstGeom>
        </p:spPr>
        <p:txBody>
          <a:bodyPr/>
          <a:lstStyle/>
          <a:p>
            <a:pPr/>
            <a:r>
              <a:t>Titre de diapositive</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Titre de section"/>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Titre de section</a:t>
            </a:r>
          </a:p>
        </p:txBody>
      </p:sp>
      <p:sp>
        <p:nvSpPr>
          <p:cNvPr id="72" name="Numéro de diapositive"/>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79" name="Titre de diapositive"/>
          <p:cNvSpPr txBox="1"/>
          <p:nvPr>
            <p:ph type="title" hasCustomPrompt="1"/>
          </p:nvPr>
        </p:nvSpPr>
        <p:spPr>
          <a:xfrm>
            <a:off x="1206500" y="1079500"/>
            <a:ext cx="21971000" cy="1434949"/>
          </a:xfrm>
          <a:prstGeom prst="rect">
            <a:avLst/>
          </a:prstGeom>
        </p:spPr>
        <p:txBody>
          <a:bodyPr/>
          <a:lstStyle/>
          <a:p>
            <a:pPr/>
            <a:r>
              <a:t>Titre de diapositive</a:t>
            </a:r>
          </a:p>
        </p:txBody>
      </p:sp>
      <p:sp>
        <p:nvSpPr>
          <p:cNvPr id="80" name="Sous-titre de diapositiv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diapositive</a:t>
            </a:r>
          </a:p>
        </p:txBody>
      </p:sp>
      <p:sp>
        <p:nvSpPr>
          <p:cNvPr id="8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88" name="Titre de l’ordre du jour"/>
          <p:cNvSpPr txBox="1"/>
          <p:nvPr>
            <p:ph type="title" hasCustomPrompt="1"/>
          </p:nvPr>
        </p:nvSpPr>
        <p:spPr>
          <a:xfrm>
            <a:off x="1206500" y="1079500"/>
            <a:ext cx="21971000" cy="1435100"/>
          </a:xfrm>
          <a:prstGeom prst="rect">
            <a:avLst/>
          </a:prstGeom>
        </p:spPr>
        <p:txBody>
          <a:bodyPr/>
          <a:lstStyle/>
          <a:p>
            <a:pPr/>
            <a:r>
              <a:t>Titre de l’ordre du jour</a:t>
            </a:r>
          </a:p>
        </p:txBody>
      </p:sp>
      <p:sp>
        <p:nvSpPr>
          <p:cNvPr id="89" name="Sous-titre de l’ordre du jour"/>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l’ordre du jour</a:t>
            </a:r>
          </a:p>
        </p:txBody>
      </p:sp>
      <p:sp>
        <p:nvSpPr>
          <p:cNvPr id="90" name="Texte niveau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Rubriques de l’ordre du jour</a:t>
            </a:r>
          </a:p>
          <a:p>
            <a:pPr lvl="1"/>
            <a:r>
              <a:t/>
            </a:r>
          </a:p>
          <a:p>
            <a:pPr lvl="2"/>
            <a:r>
              <a:t/>
            </a:r>
          </a:p>
          <a:p>
            <a:pPr lvl="3"/>
            <a:r>
              <a:t/>
            </a:r>
          </a:p>
          <a:p>
            <a:pPr lvl="4"/>
            <a:r>
              <a:t/>
            </a:r>
          </a:p>
        </p:txBody>
      </p:sp>
      <p:sp>
        <p:nvSpPr>
          <p:cNvPr id="9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re de diapositiv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Titre de diapositive</a:t>
            </a:r>
          </a:p>
        </p:txBody>
      </p:sp>
      <p:sp>
        <p:nvSpPr>
          <p:cNvPr id="3" name="Texte niveau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4" name="Numéro de diapositive"/>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csc2.ncsu.edu/faculty/healey/PP/#Preattentive_Theory" TargetMode="External"/><Relationship Id="rId4"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hyperlink" Target="https://www.rd.com/article/optical-illusions/"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psychology.stackexchange.com"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8.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colorbrewer2.org/#type=sequential&amp;scheme=BuGn&amp;n=3" TargetMode="External"/><Relationship Id="rId4" Type="http://schemas.openxmlformats.org/officeDocument/2006/relationships/image" Target="../media/image6.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ww.nytimes.com/interactive/2021/us/covid-cases.html?" TargetMode="External"/><Relationship Id="rId4" Type="http://schemas.openxmlformats.org/officeDocument/2006/relationships/image" Target="../media/image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youtube.com/watch?v=vJG698U2Mvo" TargetMode="External"/><Relationship Id="rId4" Type="http://schemas.openxmlformats.org/officeDocument/2006/relationships/hyperlink" Target="https://www.youtube.com/watch?v=VkrrVozZR2c" TargetMode="External"/><Relationship Id="rId5" Type="http://schemas.openxmlformats.org/officeDocument/2006/relationships/hyperlink" Target="https://youtu.be/6JONMYxaZ_s"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1.png"/><Relationship Id="rId6" Type="http://schemas.openxmlformats.org/officeDocument/2006/relationships/image" Target="../media/image1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tif"/><Relationship Id="rId3" Type="http://schemas.openxmlformats.org/officeDocument/2006/relationships/image" Target="../media/image18.tif"/><Relationship Id="rId4" Type="http://schemas.openxmlformats.org/officeDocument/2006/relationships/image" Target="../media/image11.png"/><Relationship Id="rId5" Type="http://schemas.openxmlformats.org/officeDocument/2006/relationships/image" Target="../media/image1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ww.csc2.ncsu.edu/faculty/healey/PP/#Preattentive_Theory" TargetMode="External"/><Relationship Id="rId4"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www.csc2.ncsu.edu/faculty/healey/PP/#Preattentive_Theory"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Atelier 3: Communication et interprétation des données"/>
          <p:cNvSpPr txBox="1"/>
          <p:nvPr>
            <p:ph type="ctrTitle"/>
          </p:nvPr>
        </p:nvSpPr>
        <p:spPr>
          <a:prstGeom prst="rect">
            <a:avLst/>
          </a:prstGeom>
        </p:spPr>
        <p:txBody>
          <a:bodyPr/>
          <a:lstStyle/>
          <a:p>
            <a:pPr/>
            <a:r>
              <a:t>Atelier 3: Communication et interprétation des données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La pré-attention : une perception sans attention"/>
          <p:cNvSpPr txBox="1"/>
          <p:nvPr>
            <p:ph type="title"/>
          </p:nvPr>
        </p:nvSpPr>
        <p:spPr>
          <a:prstGeom prst="rect">
            <a:avLst/>
          </a:prstGeom>
        </p:spPr>
        <p:txBody>
          <a:bodyPr/>
          <a:lstStyle>
            <a:lvl1pPr defTabSz="2243271">
              <a:defRPr spc="-156" sz="7820"/>
            </a:lvl1pPr>
          </a:lstStyle>
          <a:p>
            <a:pPr/>
            <a:r>
              <a:t>La pré-attention : une perception sans attention</a:t>
            </a:r>
          </a:p>
        </p:txBody>
      </p:sp>
      <p:sp>
        <p:nvSpPr>
          <p:cNvPr id="215" name="Sous-titre de diapositive"/>
          <p:cNvSpPr txBox="1"/>
          <p:nvPr>
            <p:ph type="body" idx="21"/>
          </p:nvPr>
        </p:nvSpPr>
        <p:spPr>
          <a:prstGeom prst="rect">
            <a:avLst/>
          </a:prstGeom>
        </p:spPr>
        <p:txBody>
          <a:bodyPr/>
          <a:lstStyle/>
          <a:p>
            <a:pPr/>
          </a:p>
        </p:txBody>
      </p:sp>
      <p:sp>
        <p:nvSpPr>
          <p:cNvPr id="216" name="(Tâche) consistant à détecter un cercle rouge (   ) dans une assemblée de et de carrés rouges ou bleus (        ) et de cercles bleus (   )…"/>
          <p:cNvSpPr txBox="1"/>
          <p:nvPr>
            <p:ph type="body" idx="1"/>
          </p:nvPr>
        </p:nvSpPr>
        <p:spPr>
          <a:prstGeom prst="rect">
            <a:avLst/>
          </a:prstGeom>
        </p:spPr>
        <p:txBody>
          <a:bodyPr/>
          <a:lstStyle/>
          <a:p>
            <a:pPr>
              <a:lnSpc>
                <a:spcPct val="100000"/>
              </a:lnSpc>
            </a:pPr>
            <a:r>
              <a:t>(Tâche) consistant à détecter </a:t>
            </a:r>
            <a:r>
              <a:rPr u="sng"/>
              <a:t>un</a:t>
            </a:r>
            <a:r>
              <a:t> cercle rouge (   ) dans une assemblée de et de carrés rouges ou bleus (        ) </a:t>
            </a:r>
            <a:r>
              <a:rPr u="sng"/>
              <a:t>et</a:t>
            </a:r>
            <a:r>
              <a:t> de cercles bleus (   )</a:t>
            </a:r>
          </a:p>
          <a:p>
            <a:pPr lvl="1">
              <a:lnSpc>
                <a:spcPct val="100000"/>
              </a:lnSpc>
            </a:pPr>
            <a:r>
              <a:t>La combinaison de variables visuelles</a:t>
            </a:r>
            <a:br/>
            <a:r>
              <a:t>nous sort du contexte pré-attentif</a:t>
            </a:r>
          </a:p>
        </p:txBody>
      </p:sp>
      <p:sp>
        <p:nvSpPr>
          <p:cNvPr id="217" name="Exemples tirés de: Patrick Healey, Perception in Visualization. https://www.csc2.ncsu.edu/faculty/healey/PP/#Preattentive_Theory"/>
          <p:cNvSpPr txBox="1"/>
          <p:nvPr/>
        </p:nvSpPr>
        <p:spPr>
          <a:xfrm>
            <a:off x="8901700" y="12606427"/>
            <a:ext cx="15341611" cy="9016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lnSpc>
                <a:spcPct val="120000"/>
              </a:lnSpc>
            </a:pPr>
            <a:r>
              <a:t>Exemples tirés de:</a:t>
            </a:r>
            <a:br/>
            <a:r>
              <a:t>Patrick Healey, Perception in Visualization. </a:t>
            </a:r>
            <a:r>
              <a:rPr u="sng">
                <a:hlinkClick r:id="rId3" invalidUrl="" action="" tgtFrame="" tooltip="" history="1" highlightClick="0" endSnd="0"/>
              </a:rPr>
              <a:t>https://www.csc2.ncsu.edu/faculty/healey/PP/#Preattentive_Theory</a:t>
            </a:r>
          </a:p>
        </p:txBody>
      </p:sp>
      <p:sp>
        <p:nvSpPr>
          <p:cNvPr id="218" name="Cercle"/>
          <p:cNvSpPr/>
          <p:nvPr/>
        </p:nvSpPr>
        <p:spPr>
          <a:xfrm>
            <a:off x="14457653" y="4445301"/>
            <a:ext cx="529400" cy="530101"/>
          </a:xfrm>
          <a:prstGeom prst="ellipse">
            <a:avLst/>
          </a:pr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9" name="Carré"/>
          <p:cNvSpPr/>
          <p:nvPr/>
        </p:nvSpPr>
        <p:spPr>
          <a:xfrm>
            <a:off x="9377054" y="5162905"/>
            <a:ext cx="529400" cy="530100"/>
          </a:xfrm>
          <a:prstGeom prst="rect">
            <a:avLst/>
          </a:pr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0" name="Cercle"/>
          <p:cNvSpPr/>
          <p:nvPr/>
        </p:nvSpPr>
        <p:spPr>
          <a:xfrm>
            <a:off x="16371306" y="5162905"/>
            <a:ext cx="529399" cy="530100"/>
          </a:xfrm>
          <a:prstGeom prst="ellipse">
            <a:avLst/>
          </a:prstGeom>
          <a:solidFill>
            <a:schemeClr val="accent1">
              <a:lumOff val="-13575"/>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1" name="Carré"/>
          <p:cNvSpPr/>
          <p:nvPr/>
        </p:nvSpPr>
        <p:spPr>
          <a:xfrm>
            <a:off x="9993329" y="5162905"/>
            <a:ext cx="529400" cy="530100"/>
          </a:xfrm>
          <a:prstGeom prst="rect">
            <a:avLst/>
          </a:prstGeom>
          <a:solidFill>
            <a:schemeClr val="accent1">
              <a:lumOff val="-13575"/>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22" name="Image" descr="Image">
            <a:hlinkClick r:id="rId3" invalidUrl="" action="" tgtFrame="" tooltip="" history="1" highlightClick="0" endSnd="0"/>
          </p:cNvPr>
          <p:cNvPicPr>
            <a:picLocks noChangeAspect="1"/>
          </p:cNvPicPr>
          <p:nvPr/>
        </p:nvPicPr>
        <p:blipFill>
          <a:blip r:embed="rId4">
            <a:extLst/>
          </a:blip>
          <a:stretch>
            <a:fillRect/>
          </a:stretch>
        </p:blipFill>
        <p:spPr>
          <a:xfrm>
            <a:off x="12954192" y="5967369"/>
            <a:ext cx="11295847" cy="544894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La pré-attention : une perception sans attention"/>
          <p:cNvSpPr txBox="1"/>
          <p:nvPr>
            <p:ph type="title"/>
          </p:nvPr>
        </p:nvSpPr>
        <p:spPr>
          <a:prstGeom prst="rect">
            <a:avLst/>
          </a:prstGeom>
        </p:spPr>
        <p:txBody>
          <a:bodyPr/>
          <a:lstStyle>
            <a:lvl1pPr defTabSz="2243271">
              <a:defRPr spc="-156" sz="7820"/>
            </a:lvl1pPr>
          </a:lstStyle>
          <a:p>
            <a:pPr/>
            <a:r>
              <a:t>La pré-attention : une perception sans attention</a:t>
            </a:r>
          </a:p>
        </p:txBody>
      </p:sp>
      <p:sp>
        <p:nvSpPr>
          <p:cNvPr id="227" name="Combinaison de variabl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Combinaison de variables</a:t>
            </a:r>
          </a:p>
        </p:txBody>
      </p:sp>
      <p:sp>
        <p:nvSpPr>
          <p:cNvPr id="228" name="Quelle combinaison (feature integration) pour garantir la pré-attention ?…"/>
          <p:cNvSpPr txBox="1"/>
          <p:nvPr>
            <p:ph type="body" idx="1"/>
          </p:nvPr>
        </p:nvSpPr>
        <p:spPr>
          <a:prstGeom prst="rect">
            <a:avLst/>
          </a:prstGeom>
        </p:spPr>
        <p:txBody>
          <a:bodyPr/>
          <a:lstStyle/>
          <a:p>
            <a:pPr/>
            <a:r>
              <a:t>Quelle combinaison (feature integration) pour garantir la pré-attention ?</a:t>
            </a:r>
          </a:p>
          <a:p>
            <a:pPr lvl="1"/>
            <a:r>
              <a:t>Détection d’une frontière entre éléments graphiques</a:t>
            </a:r>
          </a:p>
        </p:txBody>
      </p:sp>
      <p:pic>
        <p:nvPicPr>
          <p:cNvPr id="229" name="Image" descr="Image"/>
          <p:cNvPicPr>
            <a:picLocks noChangeAspect="1"/>
          </p:cNvPicPr>
          <p:nvPr/>
        </p:nvPicPr>
        <p:blipFill>
          <a:blip r:embed="rId3">
            <a:extLst/>
          </a:blip>
          <a:stretch>
            <a:fillRect/>
          </a:stretch>
        </p:blipFill>
        <p:spPr>
          <a:xfrm>
            <a:off x="5479431" y="6629966"/>
            <a:ext cx="12064025" cy="587640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Variables visuelles et visualisation"/>
          <p:cNvSpPr txBox="1"/>
          <p:nvPr>
            <p:ph type="title"/>
          </p:nvPr>
        </p:nvSpPr>
        <p:spPr>
          <a:prstGeom prst="rect">
            <a:avLst/>
          </a:prstGeom>
        </p:spPr>
        <p:txBody>
          <a:bodyPr/>
          <a:lstStyle/>
          <a:p>
            <a:pPr/>
            <a:r>
              <a:t>Variables visuelles et visualisation</a:t>
            </a:r>
          </a:p>
        </p:txBody>
      </p:sp>
      <p:sp>
        <p:nvSpPr>
          <p:cNvPr id="234" name="Quelle hiérarchie parmi les variables et pour quelles situations ?"/>
          <p:cNvSpPr txBox="1"/>
          <p:nvPr>
            <p:ph type="body" idx="21"/>
          </p:nvPr>
        </p:nvSpPr>
        <p:spPr>
          <a:xfrm>
            <a:off x="1206500" y="2372962"/>
            <a:ext cx="13451376" cy="1640915"/>
          </a:xfrm>
          <a:prstGeom prst="rect">
            <a:avLst/>
          </a:prstGeom>
          <a:extLst>
            <a:ext uri="{C572A759-6A51-4108-AA02-DFA0A04FC94B}">
              <ma14:wrappingTextBoxFlag xmlns:ma14="http://schemas.microsoft.com/office/mac/drawingml/2011/main" val="1"/>
            </a:ext>
          </a:extLst>
        </p:spPr>
        <p:txBody>
          <a:bodyPr/>
          <a:lstStyle>
            <a:lvl1pPr defTabSz="759459">
              <a:defRPr sz="5060"/>
            </a:lvl1pPr>
          </a:lstStyle>
          <a:p>
            <a:pPr/>
            <a:r>
              <a:t>Quelle hiérarchie parmi les variables et pour quelles situations ?</a:t>
            </a:r>
          </a:p>
        </p:txBody>
      </p:sp>
      <p:sp>
        <p:nvSpPr>
          <p:cNvPr id="235" name="Exemple…"/>
          <p:cNvSpPr txBox="1"/>
          <p:nvPr>
            <p:ph type="body" sz="half" idx="1"/>
          </p:nvPr>
        </p:nvSpPr>
        <p:spPr>
          <a:xfrm>
            <a:off x="1206500" y="4248504"/>
            <a:ext cx="10524967" cy="8256012"/>
          </a:xfrm>
          <a:prstGeom prst="rect">
            <a:avLst/>
          </a:prstGeom>
        </p:spPr>
        <p:txBody>
          <a:bodyPr/>
          <a:lstStyle/>
          <a:p>
            <a:pPr/>
            <a:r>
              <a:t>Exemple</a:t>
            </a:r>
          </a:p>
          <a:p>
            <a:pPr lvl="1"/>
            <a:r>
              <a:t>La couleur plus efficace pour la détection de frontières</a:t>
            </a:r>
          </a:p>
        </p:txBody>
      </p:sp>
      <p:grpSp>
        <p:nvGrpSpPr>
          <p:cNvPr id="238" name="Grouper"/>
          <p:cNvGrpSpPr/>
          <p:nvPr/>
        </p:nvGrpSpPr>
        <p:grpSpPr>
          <a:xfrm>
            <a:off x="12617021" y="3132364"/>
            <a:ext cx="11570658" cy="10488292"/>
            <a:chOff x="0" y="0"/>
            <a:chExt cx="11570657" cy="10488290"/>
          </a:xfrm>
        </p:grpSpPr>
        <p:pic>
          <p:nvPicPr>
            <p:cNvPr id="236" name="Image" descr="Image"/>
            <p:cNvPicPr>
              <a:picLocks noChangeAspect="1"/>
            </p:cNvPicPr>
            <p:nvPr/>
          </p:nvPicPr>
          <p:blipFill>
            <a:blip r:embed="rId2">
              <a:extLst/>
            </a:blip>
            <a:stretch>
              <a:fillRect/>
            </a:stretch>
          </p:blipFill>
          <p:spPr>
            <a:xfrm>
              <a:off x="0" y="0"/>
              <a:ext cx="11570658" cy="10488291"/>
            </a:xfrm>
            <a:prstGeom prst="rect">
              <a:avLst/>
            </a:prstGeom>
            <a:ln w="12700" cap="flat">
              <a:noFill/>
              <a:miter lim="400000"/>
            </a:ln>
            <a:effectLst/>
          </p:spPr>
        </p:pic>
        <p:sp>
          <p:nvSpPr>
            <p:cNvPr id="237" name="Rectangle"/>
            <p:cNvSpPr/>
            <p:nvPr/>
          </p:nvSpPr>
          <p:spPr>
            <a:xfrm>
              <a:off x="1928163" y="4911657"/>
              <a:ext cx="8041423" cy="458302"/>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Limites perceptives"/>
          <p:cNvSpPr txBox="1"/>
          <p:nvPr>
            <p:ph type="title"/>
          </p:nvPr>
        </p:nvSpPr>
        <p:spPr>
          <a:prstGeom prst="rect">
            <a:avLst/>
          </a:prstGeom>
        </p:spPr>
        <p:txBody>
          <a:bodyPr/>
          <a:lstStyle/>
          <a:p>
            <a:pPr/>
            <a:r>
              <a:t>Limites perceptives</a:t>
            </a:r>
          </a:p>
        </p:txBody>
      </p:sp>
      <p:sp>
        <p:nvSpPr>
          <p:cNvPr id="241"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242" name="C’est le contraste de luminosité qui prévaut pour assurer la lisibilité (d’une image, d’un texte), et non pas le contraste de teinte…"/>
          <p:cNvSpPr txBox="1"/>
          <p:nvPr>
            <p:ph type="body" idx="1"/>
          </p:nvPr>
        </p:nvSpPr>
        <p:spPr>
          <a:prstGeom prst="rect">
            <a:avLst/>
          </a:prstGeom>
        </p:spPr>
        <p:txBody>
          <a:bodyPr/>
          <a:lstStyle>
            <a:lvl1pPr>
              <a:defRPr>
                <a:solidFill>
                  <a:schemeClr val="accent4">
                    <a:hueOff val="348544"/>
                    <a:lumOff val="7139"/>
                  </a:schemeClr>
                </a:solidFill>
              </a:defRPr>
            </a:lvl1pPr>
            <a:lvl2pPr>
              <a:defRPr>
                <a:solidFill>
                  <a:schemeClr val="accent4">
                    <a:hueOff val="348544"/>
                    <a:lumOff val="7139"/>
                  </a:schemeClr>
                </a:solidFill>
              </a:defRPr>
            </a:lvl2pPr>
          </a:lstStyle>
          <a:p>
            <a:pPr/>
            <a:r>
              <a:t>C’est le contraste de luminosité qui prévaut pour assurer la lisibilité (d’une image, d’un texte), et non pas le contraste de teinte</a:t>
            </a:r>
          </a:p>
          <a:p>
            <a:pPr lvl="1"/>
            <a:r>
              <a:t>Erreur très commune dans la préparation de présentations orales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44" name="Limites perceptives"/>
          <p:cNvSpPr txBox="1"/>
          <p:nvPr>
            <p:ph type="title"/>
          </p:nvPr>
        </p:nvSpPr>
        <p:spPr>
          <a:xfrm>
            <a:off x="1206500" y="1066800"/>
            <a:ext cx="21971000" cy="1433163"/>
          </a:xfrm>
          <a:prstGeom prst="rect">
            <a:avLst/>
          </a:prstGeom>
        </p:spPr>
        <p:txBody>
          <a:bodyPr/>
          <a:lstStyle>
            <a:lvl1pPr>
              <a:defRPr>
                <a:solidFill>
                  <a:srgbClr val="FFFFFF"/>
                </a:solidFill>
              </a:defRPr>
            </a:lvl1pPr>
          </a:lstStyle>
          <a:p>
            <a:pPr/>
            <a:r>
              <a:t>Limites perceptives</a:t>
            </a:r>
          </a:p>
        </p:txBody>
      </p:sp>
      <p:sp>
        <p:nvSpPr>
          <p:cNvPr id="245"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F"/>
                </a:solidFill>
              </a:defRPr>
            </a:lvl1pPr>
          </a:lstStyle>
          <a:p>
            <a:pPr/>
            <a:r>
              <a:t>Des goûts et des couleurs …</a:t>
            </a:r>
          </a:p>
        </p:txBody>
      </p:sp>
      <p:sp>
        <p:nvSpPr>
          <p:cNvPr id="246" name="C’est le contraste de luminosité qui prévaut pour assurer la lisibilité (d’une image, d’un texte), et non pas le contraste de teinte…"/>
          <p:cNvSpPr txBox="1"/>
          <p:nvPr>
            <p:ph type="body" idx="1"/>
          </p:nvPr>
        </p:nvSpPr>
        <p:spPr>
          <a:xfrm>
            <a:off x="1206500" y="4235804"/>
            <a:ext cx="21971000" cy="8256012"/>
          </a:xfrm>
          <a:prstGeom prst="rect">
            <a:avLst/>
          </a:prstGeom>
        </p:spPr>
        <p:txBody>
          <a:bodyPr/>
          <a:lstStyle>
            <a:lvl1pPr>
              <a:defRPr>
                <a:solidFill>
                  <a:schemeClr val="accent6">
                    <a:satOff val="-16844"/>
                    <a:lumOff val="-30747"/>
                  </a:schemeClr>
                </a:solidFill>
              </a:defRPr>
            </a:lvl1pPr>
            <a:lvl2pPr>
              <a:defRPr>
                <a:solidFill>
                  <a:schemeClr val="accent6">
                    <a:satOff val="-16844"/>
                    <a:lumOff val="-30747"/>
                  </a:schemeClr>
                </a:solidFill>
              </a:defRPr>
            </a:lvl2pPr>
          </a:lstStyle>
          <a:p>
            <a:pPr/>
            <a:r>
              <a:t>C’est le contraste de luminosité qui prévaut pour assurer la lisibilité (d’une image, d’un texte), et non pas le contraste de teinte</a:t>
            </a:r>
          </a:p>
          <a:p>
            <a:pPr lvl="1"/>
            <a:r>
              <a:t>Erreur très commune dans la préparation de présentations orales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Limites perceptives"/>
          <p:cNvSpPr txBox="1"/>
          <p:nvPr>
            <p:ph type="title"/>
          </p:nvPr>
        </p:nvSpPr>
        <p:spPr>
          <a:prstGeom prst="rect">
            <a:avLst/>
          </a:prstGeom>
        </p:spPr>
        <p:txBody>
          <a:bodyPr/>
          <a:lstStyle/>
          <a:p>
            <a:pPr/>
            <a:r>
              <a:t>Limites perceptives</a:t>
            </a:r>
          </a:p>
        </p:txBody>
      </p:sp>
      <p:sp>
        <p:nvSpPr>
          <p:cNvPr id="249"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250" name="C’est le contraste de luminosité qui prévaut pour assurer la lisibilité (d’une image, d’un texte), et non pas le contraste de teinte…"/>
          <p:cNvSpPr txBox="1"/>
          <p:nvPr>
            <p:ph type="body" idx="1"/>
          </p:nvPr>
        </p:nvSpPr>
        <p:spPr>
          <a:prstGeom prst="rect">
            <a:avLst/>
          </a:prstGeom>
        </p:spPr>
        <p:txBody>
          <a:bodyPr/>
          <a:lstStyle/>
          <a:p>
            <a:pPr/>
            <a:r>
              <a:t>C’est le contraste de luminosité qui prévaut pour assurer la lisibilité (d’une image, d’un texte), et non pas le contraste de teinte</a:t>
            </a:r>
          </a:p>
          <a:p>
            <a:pPr lvl="1"/>
            <a:r>
              <a:t>Erreur très commune dans la préparation de présentations orales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Limites perceptives"/>
          <p:cNvSpPr txBox="1"/>
          <p:nvPr>
            <p:ph type="title"/>
          </p:nvPr>
        </p:nvSpPr>
        <p:spPr>
          <a:prstGeom prst="rect">
            <a:avLst/>
          </a:prstGeom>
        </p:spPr>
        <p:txBody>
          <a:bodyPr/>
          <a:lstStyle/>
          <a:p>
            <a:pPr/>
            <a:r>
              <a:t>Limites perceptives</a:t>
            </a:r>
          </a:p>
        </p:txBody>
      </p:sp>
      <p:sp>
        <p:nvSpPr>
          <p:cNvPr id="253"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254" name="Le choix des couleurs importe pour assurer un bon discernement des nuances (contraste, formes, etc.)"/>
          <p:cNvSpPr txBox="1"/>
          <p:nvPr>
            <p:ph type="body" sz="half" idx="1"/>
          </p:nvPr>
        </p:nvSpPr>
        <p:spPr>
          <a:xfrm>
            <a:off x="1206500" y="4248504"/>
            <a:ext cx="8823145" cy="8256012"/>
          </a:xfrm>
          <a:prstGeom prst="rect">
            <a:avLst/>
          </a:prstGeom>
        </p:spPr>
        <p:txBody>
          <a:bodyPr/>
          <a:lstStyle>
            <a:lvl1pPr>
              <a:lnSpc>
                <a:spcPct val="120000"/>
              </a:lnSpc>
            </a:lvl1pPr>
          </a:lstStyle>
          <a:p>
            <a:pPr/>
            <a:r>
              <a:t>Le choix des couleurs importe pour assurer un bon discernement des nuances (contraste, formes, etc.)</a:t>
            </a:r>
          </a:p>
        </p:txBody>
      </p:sp>
      <p:sp>
        <p:nvSpPr>
          <p:cNvPr id="255" name="L’image ne comporte que trois couleurs, bleu et vert sont une seule et même couleur .."/>
          <p:cNvSpPr txBox="1"/>
          <p:nvPr/>
        </p:nvSpPr>
        <p:spPr>
          <a:xfrm>
            <a:off x="10917218" y="12511931"/>
            <a:ext cx="7634645"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L’image ne comporte que trois couleurs, bleu et vert sont une seule et même couleur .. </a:t>
            </a:r>
          </a:p>
        </p:txBody>
      </p:sp>
      <p:pic>
        <p:nvPicPr>
          <p:cNvPr id="256" name="Image" descr="Image"/>
          <p:cNvPicPr>
            <a:picLocks noChangeAspect="1"/>
          </p:cNvPicPr>
          <p:nvPr/>
        </p:nvPicPr>
        <p:blipFill>
          <a:blip r:embed="rId2">
            <a:extLst/>
          </a:blip>
          <a:stretch>
            <a:fillRect/>
          </a:stretch>
        </p:blipFill>
        <p:spPr>
          <a:xfrm>
            <a:off x="10923267" y="3410566"/>
            <a:ext cx="13155959" cy="7362110"/>
          </a:xfrm>
          <a:prstGeom prst="rect">
            <a:avLst/>
          </a:prstGeom>
          <a:ln w="12700">
            <a:miter lim="400000"/>
          </a:ln>
        </p:spPr>
      </p:pic>
      <p:sp>
        <p:nvSpPr>
          <p:cNvPr id="257" name="Les exemples sont tirés du Reader’s Digest"/>
          <p:cNvSpPr txBox="1"/>
          <p:nvPr/>
        </p:nvSpPr>
        <p:spPr>
          <a:xfrm>
            <a:off x="152619" y="13102052"/>
            <a:ext cx="600821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Les exemples sont tirés du Reader’s Digest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Limites perceptives"/>
          <p:cNvSpPr txBox="1"/>
          <p:nvPr>
            <p:ph type="title"/>
          </p:nvPr>
        </p:nvSpPr>
        <p:spPr>
          <a:prstGeom prst="rect">
            <a:avLst/>
          </a:prstGeom>
        </p:spPr>
        <p:txBody>
          <a:bodyPr/>
          <a:lstStyle/>
          <a:p>
            <a:pPr/>
            <a:r>
              <a:t>Limites perceptives</a:t>
            </a:r>
          </a:p>
        </p:txBody>
      </p:sp>
      <p:sp>
        <p:nvSpPr>
          <p:cNvPr id="260"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261" name="Le choix des couleurs importe pour assurer un bon discernement des nuances (contraste, formes, etc.)"/>
          <p:cNvSpPr txBox="1"/>
          <p:nvPr>
            <p:ph type="body" sz="half" idx="1"/>
          </p:nvPr>
        </p:nvSpPr>
        <p:spPr>
          <a:xfrm>
            <a:off x="1206500" y="4248504"/>
            <a:ext cx="8823145" cy="8256012"/>
          </a:xfrm>
          <a:prstGeom prst="rect">
            <a:avLst/>
          </a:prstGeom>
        </p:spPr>
        <p:txBody>
          <a:bodyPr/>
          <a:lstStyle>
            <a:lvl1pPr>
              <a:lnSpc>
                <a:spcPct val="120000"/>
              </a:lnSpc>
            </a:lvl1pPr>
          </a:lstStyle>
          <a:p>
            <a:pPr/>
            <a:r>
              <a:t>Le choix des couleurs importe pour assurer un bon discernement des nuances (contraste, formes, etc.)</a:t>
            </a:r>
          </a:p>
        </p:txBody>
      </p:sp>
      <p:sp>
        <p:nvSpPr>
          <p:cNvPr id="262" name="Les deux poires sont de la même couleur"/>
          <p:cNvSpPr txBox="1"/>
          <p:nvPr/>
        </p:nvSpPr>
        <p:spPr>
          <a:xfrm>
            <a:off x="11553275" y="12712389"/>
            <a:ext cx="6399672"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Les deux poires sont de la même couleur</a:t>
            </a:r>
          </a:p>
        </p:txBody>
      </p:sp>
      <p:pic>
        <p:nvPicPr>
          <p:cNvPr id="263" name="Image" descr="Image"/>
          <p:cNvPicPr>
            <a:picLocks noChangeAspect="1"/>
          </p:cNvPicPr>
          <p:nvPr/>
        </p:nvPicPr>
        <p:blipFill>
          <a:blip r:embed="rId2">
            <a:extLst/>
          </a:blip>
          <a:stretch>
            <a:fillRect/>
          </a:stretch>
        </p:blipFill>
        <p:spPr>
          <a:xfrm>
            <a:off x="11592016" y="2357828"/>
            <a:ext cx="12463242" cy="946226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Limites perceptives"/>
          <p:cNvSpPr txBox="1"/>
          <p:nvPr>
            <p:ph type="title"/>
          </p:nvPr>
        </p:nvSpPr>
        <p:spPr>
          <a:prstGeom prst="rect">
            <a:avLst/>
          </a:prstGeom>
        </p:spPr>
        <p:txBody>
          <a:bodyPr/>
          <a:lstStyle/>
          <a:p>
            <a:pPr/>
            <a:r>
              <a:t>Limites perceptives</a:t>
            </a:r>
          </a:p>
        </p:txBody>
      </p:sp>
      <p:sp>
        <p:nvSpPr>
          <p:cNvPr id="266"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267" name="Le choix des couleurs importe pour assurer un bon discernement des nuances (contraste, formes, etc.)"/>
          <p:cNvSpPr txBox="1"/>
          <p:nvPr>
            <p:ph type="body" sz="half" idx="1"/>
          </p:nvPr>
        </p:nvSpPr>
        <p:spPr>
          <a:xfrm>
            <a:off x="1206500" y="4248504"/>
            <a:ext cx="8823145" cy="8256012"/>
          </a:xfrm>
          <a:prstGeom prst="rect">
            <a:avLst/>
          </a:prstGeom>
        </p:spPr>
        <p:txBody>
          <a:bodyPr/>
          <a:lstStyle>
            <a:lvl1pPr>
              <a:lnSpc>
                <a:spcPct val="120000"/>
              </a:lnSpc>
            </a:lvl1pPr>
          </a:lstStyle>
          <a:p>
            <a:pPr/>
            <a:r>
              <a:t>Le choix des couleurs importe pour assurer un bon discernement des nuances (contraste, formes, etc.)</a:t>
            </a:r>
          </a:p>
        </p:txBody>
      </p:sp>
      <p:sp>
        <p:nvSpPr>
          <p:cNvPr id="268" name="Les traits rouges sont bien des droites parallèles"/>
          <p:cNvSpPr txBox="1"/>
          <p:nvPr/>
        </p:nvSpPr>
        <p:spPr>
          <a:xfrm>
            <a:off x="10101760" y="12511931"/>
            <a:ext cx="5493622"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Les traits rouges sont bien des droites parallèles </a:t>
            </a:r>
          </a:p>
        </p:txBody>
      </p:sp>
      <p:pic>
        <p:nvPicPr>
          <p:cNvPr id="269" name="Image" descr="Image"/>
          <p:cNvPicPr>
            <a:picLocks noChangeAspect="1"/>
          </p:cNvPicPr>
          <p:nvPr/>
        </p:nvPicPr>
        <p:blipFill>
          <a:blip r:embed="rId2">
            <a:extLst/>
          </a:blip>
          <a:stretch>
            <a:fillRect/>
          </a:stretch>
        </p:blipFill>
        <p:spPr>
          <a:xfrm>
            <a:off x="15597593" y="368300"/>
            <a:ext cx="8128001" cy="129794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Limites perceptives"/>
          <p:cNvSpPr txBox="1"/>
          <p:nvPr>
            <p:ph type="title"/>
          </p:nvPr>
        </p:nvSpPr>
        <p:spPr>
          <a:prstGeom prst="rect">
            <a:avLst/>
          </a:prstGeom>
        </p:spPr>
        <p:txBody>
          <a:bodyPr/>
          <a:lstStyle/>
          <a:p>
            <a:pPr/>
            <a:r>
              <a:t>Limites perceptives</a:t>
            </a:r>
          </a:p>
        </p:txBody>
      </p:sp>
      <p:sp>
        <p:nvSpPr>
          <p:cNvPr id="272"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273" name="Le choix des couleurs importe pour assurer un bon discernement des nuances (contraste, formes, etc.)"/>
          <p:cNvSpPr txBox="1"/>
          <p:nvPr>
            <p:ph type="body" sz="half" idx="1"/>
          </p:nvPr>
        </p:nvSpPr>
        <p:spPr>
          <a:xfrm>
            <a:off x="1206500" y="4248504"/>
            <a:ext cx="8823145" cy="8256012"/>
          </a:xfrm>
          <a:prstGeom prst="rect">
            <a:avLst/>
          </a:prstGeom>
        </p:spPr>
        <p:txBody>
          <a:bodyPr/>
          <a:lstStyle>
            <a:lvl1pPr>
              <a:lnSpc>
                <a:spcPct val="120000"/>
              </a:lnSpc>
            </a:lvl1pPr>
          </a:lstStyle>
          <a:p>
            <a:pPr/>
            <a:r>
              <a:t>Le choix des couleurs importe pour assurer un bon discernement des nuances (contraste, formes, etc.)</a:t>
            </a:r>
          </a:p>
        </p:txBody>
      </p:sp>
      <p:sp>
        <p:nvSpPr>
          <p:cNvPr id="274" name="Les disques bleus ont même diamètre"/>
          <p:cNvSpPr txBox="1"/>
          <p:nvPr/>
        </p:nvSpPr>
        <p:spPr>
          <a:xfrm>
            <a:off x="11227092" y="12397975"/>
            <a:ext cx="5493622"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Les disques bleus ont même diamètre</a:t>
            </a:r>
          </a:p>
        </p:txBody>
      </p:sp>
      <p:pic>
        <p:nvPicPr>
          <p:cNvPr id="275" name="Image" descr="Image"/>
          <p:cNvPicPr>
            <a:picLocks noChangeAspect="1"/>
          </p:cNvPicPr>
          <p:nvPr/>
        </p:nvPicPr>
        <p:blipFill>
          <a:blip r:embed="rId2">
            <a:extLst/>
          </a:blip>
          <a:stretch>
            <a:fillRect/>
          </a:stretch>
        </p:blipFill>
        <p:spPr>
          <a:xfrm>
            <a:off x="10386636" y="3515808"/>
            <a:ext cx="13004801" cy="86741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Données et visualisation"/>
          <p:cNvSpPr txBox="1"/>
          <p:nvPr>
            <p:ph type="title"/>
          </p:nvPr>
        </p:nvSpPr>
        <p:spPr>
          <a:prstGeom prst="rect">
            <a:avLst/>
          </a:prstGeom>
        </p:spPr>
        <p:txBody>
          <a:bodyPr/>
          <a:lstStyle/>
          <a:p>
            <a:pPr/>
            <a:r>
              <a:t>Données et visualisation</a:t>
            </a:r>
          </a:p>
        </p:txBody>
      </p:sp>
      <p:sp>
        <p:nvSpPr>
          <p:cNvPr id="163" name="Sous-titre de diapositive"/>
          <p:cNvSpPr txBox="1"/>
          <p:nvPr>
            <p:ph type="body" idx="21"/>
          </p:nvPr>
        </p:nvSpPr>
        <p:spPr>
          <a:prstGeom prst="rect">
            <a:avLst/>
          </a:prstGeom>
        </p:spPr>
        <p:txBody>
          <a:bodyPr/>
          <a:lstStyle/>
          <a:p>
            <a:pPr/>
          </a:p>
        </p:txBody>
      </p:sp>
      <p:sp>
        <p:nvSpPr>
          <p:cNvPr id="164" name="De l’intérêt de visualiser les données…"/>
          <p:cNvSpPr txBox="1"/>
          <p:nvPr>
            <p:ph type="body" idx="1"/>
          </p:nvPr>
        </p:nvSpPr>
        <p:spPr>
          <a:xfrm>
            <a:off x="1206500" y="4248504"/>
            <a:ext cx="19284082" cy="8256012"/>
          </a:xfrm>
          <a:prstGeom prst="rect">
            <a:avLst/>
          </a:prstGeom>
        </p:spPr>
        <p:txBody>
          <a:bodyPr/>
          <a:lstStyle/>
          <a:p>
            <a:pPr marL="518160" indent="-518160" defTabSz="2072588">
              <a:lnSpc>
                <a:spcPct val="100000"/>
              </a:lnSpc>
              <a:spcBef>
                <a:spcPts val="3800"/>
              </a:spcBef>
              <a:defRPr sz="4080"/>
            </a:pPr>
            <a:r>
              <a:t>De l’intérêt de visualiser les données</a:t>
            </a:r>
          </a:p>
          <a:p>
            <a:pPr lvl="1" marL="1036320" indent="-518160" defTabSz="2072588">
              <a:lnSpc>
                <a:spcPct val="100000"/>
              </a:lnSpc>
              <a:spcBef>
                <a:spcPts val="3800"/>
              </a:spcBef>
              <a:defRPr sz="4080"/>
            </a:pPr>
            <a:r>
              <a:t>“</a:t>
            </a:r>
            <a:r>
              <a:rPr i="1"/>
              <a:t>More than 50 percent of the cortex, the surface of the brain, is devoted to processing visual information</a:t>
            </a:r>
            <a:r>
              <a:t>,” (David Williams, Center for Visual Science, University of Rochester, USA)</a:t>
            </a:r>
          </a:p>
          <a:p>
            <a:pPr lvl="1" marL="1036320" indent="-518160" defTabSz="2072588">
              <a:lnSpc>
                <a:spcPct val="100000"/>
              </a:lnSpc>
              <a:spcBef>
                <a:spcPts val="3800"/>
              </a:spcBef>
              <a:defRPr sz="4080"/>
            </a:pPr>
            <a:r>
              <a:t>[…] 50% of the neural tissue is devoted to vision and almost two-thirds of the electrical activity of the brain is devoted to vision when the eyes are open.</a:t>
            </a:r>
          </a:p>
          <a:p>
            <a:pPr lvl="1" marL="1036320" indent="-518160" defTabSz="2072588">
              <a:lnSpc>
                <a:spcPct val="100000"/>
              </a:lnSpc>
              <a:spcBef>
                <a:spcPts val="3800"/>
              </a:spcBef>
              <a:defRPr sz="4080"/>
            </a:pPr>
          </a:p>
          <a:p>
            <a:pPr lvl="1" marL="1036320" indent="-518160" defTabSz="2072588">
              <a:lnSpc>
                <a:spcPct val="100000"/>
              </a:lnSpc>
              <a:spcBef>
                <a:spcPts val="3800"/>
              </a:spcBef>
              <a:defRPr sz="4080"/>
            </a:pPr>
            <a:r>
              <a:t>The claim in usually that 90% of our sensory information/perception is from vision, not that 90% of cortex in devoted to vision. – Majid Khalili, </a:t>
            </a:r>
            <a:r>
              <a:rPr u="sng">
                <a:hlinkClick r:id="rId2" invalidUrl="" action="" tgtFrame="" tooltip="" history="1" highlightClick="0" endSnd="0"/>
              </a:rPr>
              <a:t>psychology.stackexchange.com</a:t>
            </a:r>
          </a:p>
        </p:txBody>
      </p:sp>
      <p:sp>
        <p:nvSpPr>
          <p:cNvPr id="165" name="Sells, S. B., &amp; R. S. Fixate. &quot;Evaluation of research on effects of visual training on visual functions.&quot; Amer. J. of Ophthalmology 44.2 (1957): 230-236."/>
          <p:cNvSpPr txBox="1"/>
          <p:nvPr/>
        </p:nvSpPr>
        <p:spPr>
          <a:xfrm>
            <a:off x="16331857" y="9075406"/>
            <a:ext cx="7813599"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a:r>
              <a:t>Sells, S. B., &amp; R. S. Fixate. "Evaluation of research on effects of visual training on visual functions." Amer. J. of Ophthalmology 44.2 (1957): 230-236.</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Limites perceptives"/>
          <p:cNvSpPr txBox="1"/>
          <p:nvPr>
            <p:ph type="title"/>
          </p:nvPr>
        </p:nvSpPr>
        <p:spPr>
          <a:prstGeom prst="rect">
            <a:avLst/>
          </a:prstGeom>
        </p:spPr>
        <p:txBody>
          <a:bodyPr/>
          <a:lstStyle/>
          <a:p>
            <a:pPr/>
            <a:r>
              <a:t>Limites perceptives</a:t>
            </a:r>
          </a:p>
        </p:txBody>
      </p:sp>
      <p:sp>
        <p:nvSpPr>
          <p:cNvPr id="278"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279" name="Le choix des couleurs importe pour assurer un bon discernement des nuances (contraste, formes, etc.)"/>
          <p:cNvSpPr txBox="1"/>
          <p:nvPr>
            <p:ph type="body" sz="half" idx="1"/>
          </p:nvPr>
        </p:nvSpPr>
        <p:spPr>
          <a:xfrm>
            <a:off x="1206500" y="4248504"/>
            <a:ext cx="8823145" cy="8256012"/>
          </a:xfrm>
          <a:prstGeom prst="rect">
            <a:avLst/>
          </a:prstGeom>
        </p:spPr>
        <p:txBody>
          <a:bodyPr/>
          <a:lstStyle>
            <a:lvl1pPr>
              <a:lnSpc>
                <a:spcPct val="120000"/>
              </a:lnSpc>
            </a:lvl1pPr>
          </a:lstStyle>
          <a:p>
            <a:pPr/>
            <a:r>
              <a:t>Le choix des couleurs importe pour assurer un bon discernement des nuances (contraste, formes, etc.)</a:t>
            </a:r>
          </a:p>
        </p:txBody>
      </p:sp>
      <p:pic>
        <p:nvPicPr>
          <p:cNvPr id="280" name="Image" descr="Image"/>
          <p:cNvPicPr>
            <a:picLocks noChangeAspect="1"/>
          </p:cNvPicPr>
          <p:nvPr/>
        </p:nvPicPr>
        <p:blipFill>
          <a:blip r:embed="rId2">
            <a:extLst/>
          </a:blip>
          <a:stretch>
            <a:fillRect/>
          </a:stretch>
        </p:blipFill>
        <p:spPr>
          <a:xfrm>
            <a:off x="11626122" y="396554"/>
            <a:ext cx="12539819" cy="12539818"/>
          </a:xfrm>
          <a:prstGeom prst="rect">
            <a:avLst/>
          </a:prstGeom>
          <a:ln w="12700">
            <a:miter lim="400000"/>
          </a:ln>
        </p:spPr>
      </p:pic>
      <p:sp>
        <p:nvSpPr>
          <p:cNvPr id="281" name="Les barres horizontales sont parallèles"/>
          <p:cNvSpPr txBox="1"/>
          <p:nvPr/>
        </p:nvSpPr>
        <p:spPr>
          <a:xfrm>
            <a:off x="5796143" y="12125260"/>
            <a:ext cx="5493622"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Les barres horizontales sont parallèles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Limites perceptives"/>
          <p:cNvSpPr txBox="1"/>
          <p:nvPr>
            <p:ph type="title"/>
          </p:nvPr>
        </p:nvSpPr>
        <p:spPr>
          <a:prstGeom prst="rect">
            <a:avLst/>
          </a:prstGeom>
        </p:spPr>
        <p:txBody>
          <a:bodyPr/>
          <a:lstStyle/>
          <a:p>
            <a:pPr/>
            <a:r>
              <a:t>Limites perceptives</a:t>
            </a:r>
          </a:p>
        </p:txBody>
      </p:sp>
      <p:sp>
        <p:nvSpPr>
          <p:cNvPr id="284"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285" name="La disposition des éléments graphiques et leur forme influent sur notre capacité à juger des nuances (longueur, inclinaison, etc.)"/>
          <p:cNvSpPr txBox="1"/>
          <p:nvPr>
            <p:ph type="body" sz="half" idx="1"/>
          </p:nvPr>
        </p:nvSpPr>
        <p:spPr>
          <a:xfrm>
            <a:off x="1206500" y="4248504"/>
            <a:ext cx="8823145" cy="8256012"/>
          </a:xfrm>
          <a:prstGeom prst="rect">
            <a:avLst/>
          </a:prstGeom>
        </p:spPr>
        <p:txBody>
          <a:bodyPr/>
          <a:lstStyle>
            <a:lvl1pPr>
              <a:lnSpc>
                <a:spcPct val="120000"/>
              </a:lnSpc>
            </a:lvl1pPr>
          </a:lstStyle>
          <a:p>
            <a:pPr/>
            <a:r>
              <a:t>La disposition des éléments graphiques et leur forme influent sur notre capacité à juger des nuances (longueur, inclinaison, etc.)</a:t>
            </a:r>
          </a:p>
        </p:txBody>
      </p:sp>
      <p:sp>
        <p:nvSpPr>
          <p:cNvPr id="286" name="Les traits horizontaux ont même longueur"/>
          <p:cNvSpPr txBox="1"/>
          <p:nvPr/>
        </p:nvSpPr>
        <p:spPr>
          <a:xfrm>
            <a:off x="12580752" y="12386207"/>
            <a:ext cx="6454270"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Les traits horizontaux ont même longueur</a:t>
            </a:r>
          </a:p>
        </p:txBody>
      </p:sp>
      <p:pic>
        <p:nvPicPr>
          <p:cNvPr id="287" name="Image" descr="Image"/>
          <p:cNvPicPr>
            <a:picLocks noChangeAspect="1"/>
          </p:cNvPicPr>
          <p:nvPr/>
        </p:nvPicPr>
        <p:blipFill>
          <a:blip r:embed="rId2">
            <a:extLst/>
          </a:blip>
          <a:stretch>
            <a:fillRect/>
          </a:stretch>
        </p:blipFill>
        <p:spPr>
          <a:xfrm>
            <a:off x="11520631" y="2456412"/>
            <a:ext cx="13004801" cy="86741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Image" descr="Image"/>
          <p:cNvPicPr>
            <a:picLocks noChangeAspect="1"/>
          </p:cNvPicPr>
          <p:nvPr/>
        </p:nvPicPr>
        <p:blipFill>
          <a:blip r:embed="rId2">
            <a:extLst/>
          </a:blip>
          <a:stretch>
            <a:fillRect/>
          </a:stretch>
        </p:blipFill>
        <p:spPr>
          <a:xfrm>
            <a:off x="7717039" y="5141461"/>
            <a:ext cx="10160001" cy="6858001"/>
          </a:xfrm>
          <a:prstGeom prst="rect">
            <a:avLst/>
          </a:prstGeom>
          <a:ln w="12700">
            <a:miter lim="400000"/>
          </a:ln>
        </p:spPr>
      </p:pic>
      <p:sp>
        <p:nvSpPr>
          <p:cNvPr id="290" name="Limites perceptives"/>
          <p:cNvSpPr txBox="1"/>
          <p:nvPr>
            <p:ph type="title"/>
          </p:nvPr>
        </p:nvSpPr>
        <p:spPr>
          <a:prstGeom prst="rect">
            <a:avLst/>
          </a:prstGeom>
        </p:spPr>
        <p:txBody>
          <a:bodyPr/>
          <a:lstStyle/>
          <a:p>
            <a:pPr/>
            <a:r>
              <a:t>Limites perceptives</a:t>
            </a:r>
          </a:p>
        </p:txBody>
      </p:sp>
      <p:sp>
        <p:nvSpPr>
          <p:cNvPr id="291"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292" name="La disposition des éléments graphiques et leur forme influent sur notre capacité à juger des nuances (longueur, inclinaison, etc.)"/>
          <p:cNvSpPr txBox="1"/>
          <p:nvPr>
            <p:ph type="body" sz="half" idx="1"/>
          </p:nvPr>
        </p:nvSpPr>
        <p:spPr>
          <a:xfrm>
            <a:off x="1206500" y="4248504"/>
            <a:ext cx="8823145" cy="8256012"/>
          </a:xfrm>
          <a:prstGeom prst="rect">
            <a:avLst/>
          </a:prstGeom>
        </p:spPr>
        <p:txBody>
          <a:bodyPr/>
          <a:lstStyle>
            <a:lvl1pPr>
              <a:lnSpc>
                <a:spcPct val="120000"/>
              </a:lnSpc>
            </a:lvl1pPr>
          </a:lstStyle>
          <a:p>
            <a:pPr/>
            <a:r>
              <a:t>La disposition des éléments graphiques et leur forme influent sur notre capacité à juger des nuances (longueur, inclinaison, etc.)</a:t>
            </a:r>
          </a:p>
        </p:txBody>
      </p:sp>
      <p:sp>
        <p:nvSpPr>
          <p:cNvPr id="293" name="Les traits horizontaux (oranges) ont même longueur"/>
          <p:cNvSpPr txBox="1"/>
          <p:nvPr/>
        </p:nvSpPr>
        <p:spPr>
          <a:xfrm>
            <a:off x="15124980" y="12691331"/>
            <a:ext cx="6454270"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Les traits horizontaux (oranges) ont même longueur</a:t>
            </a:r>
          </a:p>
        </p:txBody>
      </p:sp>
      <p:pic>
        <p:nvPicPr>
          <p:cNvPr id="294" name="Image" descr="Image"/>
          <p:cNvPicPr>
            <a:picLocks noChangeAspect="1"/>
          </p:cNvPicPr>
          <p:nvPr/>
        </p:nvPicPr>
        <p:blipFill>
          <a:blip r:embed="rId3">
            <a:extLst/>
          </a:blip>
          <a:stretch>
            <a:fillRect/>
          </a:stretch>
        </p:blipFill>
        <p:spPr>
          <a:xfrm>
            <a:off x="17145128" y="259345"/>
            <a:ext cx="6979920" cy="9869456"/>
          </a:xfrm>
          <a:prstGeom prst="rect">
            <a:avLst/>
          </a:prstGeom>
          <a:ln w="12700">
            <a:miter lim="400000"/>
          </a:ln>
        </p:spPr>
      </p:pic>
      <p:sp>
        <p:nvSpPr>
          <p:cNvPr id="295" name="Rectangle"/>
          <p:cNvSpPr/>
          <p:nvPr/>
        </p:nvSpPr>
        <p:spPr>
          <a:xfrm>
            <a:off x="18896916" y="5288067"/>
            <a:ext cx="3086051" cy="211243"/>
          </a:xfrm>
          <a:prstGeom prst="rect">
            <a:avLst/>
          </a:prstGeom>
          <a:solidFill>
            <a:schemeClr val="accent4">
              <a:hueOff val="-1247790"/>
              <a:lumOff val="-1232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6" name="Rectangle"/>
          <p:cNvSpPr/>
          <p:nvPr/>
        </p:nvSpPr>
        <p:spPr>
          <a:xfrm>
            <a:off x="18896916" y="7479634"/>
            <a:ext cx="3086051" cy="211244"/>
          </a:xfrm>
          <a:prstGeom prst="rect">
            <a:avLst/>
          </a:prstGeom>
          <a:solidFill>
            <a:schemeClr val="accent4">
              <a:hueOff val="-1247790"/>
              <a:lumOff val="-12326"/>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Limites perceptives"/>
          <p:cNvSpPr txBox="1"/>
          <p:nvPr>
            <p:ph type="title"/>
          </p:nvPr>
        </p:nvSpPr>
        <p:spPr>
          <a:prstGeom prst="rect">
            <a:avLst/>
          </a:prstGeom>
        </p:spPr>
        <p:txBody>
          <a:bodyPr/>
          <a:lstStyle/>
          <a:p>
            <a:pPr/>
            <a:r>
              <a:t>Limites perceptives</a:t>
            </a:r>
          </a:p>
        </p:txBody>
      </p:sp>
      <p:sp>
        <p:nvSpPr>
          <p:cNvPr id="299"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300" name="La disposition des éléments graphiques et leur forme influent sur notre capacité à juger des nuances (longueur, inclinaison, etc.)"/>
          <p:cNvSpPr txBox="1"/>
          <p:nvPr>
            <p:ph type="body" sz="half" idx="1"/>
          </p:nvPr>
        </p:nvSpPr>
        <p:spPr>
          <a:xfrm>
            <a:off x="1206500" y="4248504"/>
            <a:ext cx="8823145" cy="8256012"/>
          </a:xfrm>
          <a:prstGeom prst="rect">
            <a:avLst/>
          </a:prstGeom>
        </p:spPr>
        <p:txBody>
          <a:bodyPr/>
          <a:lstStyle>
            <a:lvl1pPr>
              <a:lnSpc>
                <a:spcPct val="120000"/>
              </a:lnSpc>
            </a:lvl1pPr>
          </a:lstStyle>
          <a:p>
            <a:pPr/>
            <a:r>
              <a:t>La disposition des éléments graphiques et leur forme influent sur notre capacité à juger des nuances (longueur, inclinaison, etc.)</a:t>
            </a:r>
          </a:p>
        </p:txBody>
      </p:sp>
      <p:sp>
        <p:nvSpPr>
          <p:cNvPr id="301" name="Les cases du damier sont bien alignées horizontalement et verticalement"/>
          <p:cNvSpPr txBox="1"/>
          <p:nvPr/>
        </p:nvSpPr>
        <p:spPr>
          <a:xfrm>
            <a:off x="12580752" y="12202057"/>
            <a:ext cx="6454270"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Les cases du damier sont bien alignées horizontalement et verticalement</a:t>
            </a:r>
          </a:p>
        </p:txBody>
      </p:sp>
      <p:pic>
        <p:nvPicPr>
          <p:cNvPr id="302" name="Image" descr="Image"/>
          <p:cNvPicPr>
            <a:picLocks noChangeAspect="1"/>
          </p:cNvPicPr>
          <p:nvPr/>
        </p:nvPicPr>
        <p:blipFill>
          <a:blip r:embed="rId2">
            <a:extLst/>
          </a:blip>
          <a:stretch>
            <a:fillRect/>
          </a:stretch>
        </p:blipFill>
        <p:spPr>
          <a:xfrm>
            <a:off x="12802127" y="391419"/>
            <a:ext cx="11254784" cy="1125478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Limites perceptives"/>
          <p:cNvSpPr txBox="1"/>
          <p:nvPr>
            <p:ph type="title"/>
          </p:nvPr>
        </p:nvSpPr>
        <p:spPr>
          <a:prstGeom prst="rect">
            <a:avLst/>
          </a:prstGeom>
        </p:spPr>
        <p:txBody>
          <a:bodyPr/>
          <a:lstStyle/>
          <a:p>
            <a:pPr/>
            <a:r>
              <a:t>Limites perceptives</a:t>
            </a:r>
          </a:p>
        </p:txBody>
      </p:sp>
      <p:sp>
        <p:nvSpPr>
          <p:cNvPr id="305"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306" name="La disposition des éléments graphiques et leur forme influent sur notre capacité à juger des nuances (longueur, inclinaison, etc.)"/>
          <p:cNvSpPr txBox="1"/>
          <p:nvPr>
            <p:ph type="body" sz="half" idx="1"/>
          </p:nvPr>
        </p:nvSpPr>
        <p:spPr>
          <a:xfrm>
            <a:off x="1206500" y="4248504"/>
            <a:ext cx="8823145" cy="8256012"/>
          </a:xfrm>
          <a:prstGeom prst="rect">
            <a:avLst/>
          </a:prstGeom>
        </p:spPr>
        <p:txBody>
          <a:bodyPr/>
          <a:lstStyle>
            <a:lvl1pPr>
              <a:lnSpc>
                <a:spcPct val="120000"/>
              </a:lnSpc>
            </a:lvl1pPr>
          </a:lstStyle>
          <a:p>
            <a:pPr/>
            <a:r>
              <a:t>La disposition des éléments graphiques et leur forme influent sur notre capacité à juger des nuances (longueur, inclinaison, etc.)</a:t>
            </a:r>
          </a:p>
        </p:txBody>
      </p:sp>
      <p:sp>
        <p:nvSpPr>
          <p:cNvPr id="307" name="Rien ne « bouge » dans cette image …"/>
          <p:cNvSpPr txBox="1"/>
          <p:nvPr/>
        </p:nvSpPr>
        <p:spPr>
          <a:xfrm>
            <a:off x="11667439" y="12989646"/>
            <a:ext cx="6454270"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Rien ne « bouge » dans cette image …</a:t>
            </a:r>
          </a:p>
        </p:txBody>
      </p:sp>
      <p:pic>
        <p:nvPicPr>
          <p:cNvPr id="308" name="Image" descr="Image"/>
          <p:cNvPicPr>
            <a:picLocks noChangeAspect="1"/>
          </p:cNvPicPr>
          <p:nvPr/>
        </p:nvPicPr>
        <p:blipFill>
          <a:blip r:embed="rId2">
            <a:extLst/>
          </a:blip>
          <a:stretch>
            <a:fillRect/>
          </a:stretch>
        </p:blipFill>
        <p:spPr>
          <a:xfrm>
            <a:off x="11636182" y="274166"/>
            <a:ext cx="12469656" cy="1246965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Limites perceptives"/>
          <p:cNvSpPr txBox="1"/>
          <p:nvPr>
            <p:ph type="title"/>
          </p:nvPr>
        </p:nvSpPr>
        <p:spPr>
          <a:prstGeom prst="rect">
            <a:avLst/>
          </a:prstGeom>
        </p:spPr>
        <p:txBody>
          <a:bodyPr/>
          <a:lstStyle/>
          <a:p>
            <a:pPr/>
            <a:r>
              <a:t>Limites perceptives</a:t>
            </a:r>
          </a:p>
        </p:txBody>
      </p:sp>
      <p:sp>
        <p:nvSpPr>
          <p:cNvPr id="311" name="Des goûts et des couleur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Des goûts et des couleurs …</a:t>
            </a:r>
          </a:p>
        </p:txBody>
      </p:sp>
      <p:sp>
        <p:nvSpPr>
          <p:cNvPr id="312" name="La disposition des éléments graphiques et leur forme influent sur notre capacité à juger des nuances (longueur, inclinaison, etc.)"/>
          <p:cNvSpPr txBox="1"/>
          <p:nvPr>
            <p:ph type="body" sz="half" idx="1"/>
          </p:nvPr>
        </p:nvSpPr>
        <p:spPr>
          <a:xfrm>
            <a:off x="1206500" y="4248504"/>
            <a:ext cx="8823145" cy="8256012"/>
          </a:xfrm>
          <a:prstGeom prst="rect">
            <a:avLst/>
          </a:prstGeom>
        </p:spPr>
        <p:txBody>
          <a:bodyPr/>
          <a:lstStyle>
            <a:lvl1pPr>
              <a:lnSpc>
                <a:spcPct val="120000"/>
              </a:lnSpc>
            </a:lvl1pPr>
          </a:lstStyle>
          <a:p>
            <a:pPr/>
            <a:r>
              <a:t>La disposition des éléments graphiques et leur forme influent sur notre capacité à juger des nuances (longueur, inclinaison, etc.)</a:t>
            </a:r>
          </a:p>
        </p:txBody>
      </p:sp>
      <p:sp>
        <p:nvSpPr>
          <p:cNvPr id="313" name="Rien ne « bouge » dans cette image …"/>
          <p:cNvSpPr txBox="1"/>
          <p:nvPr/>
        </p:nvSpPr>
        <p:spPr>
          <a:xfrm>
            <a:off x="11732676" y="12842863"/>
            <a:ext cx="6454269"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Rien ne « bouge » dans cette image …</a:t>
            </a:r>
          </a:p>
        </p:txBody>
      </p:sp>
      <p:pic>
        <p:nvPicPr>
          <p:cNvPr id="314" name="Image" descr="Image"/>
          <p:cNvPicPr>
            <a:picLocks noChangeAspect="1"/>
          </p:cNvPicPr>
          <p:nvPr/>
        </p:nvPicPr>
        <p:blipFill>
          <a:blip r:embed="rId2">
            <a:extLst/>
          </a:blip>
          <a:stretch>
            <a:fillRect/>
          </a:stretch>
        </p:blipFill>
        <p:spPr>
          <a:xfrm>
            <a:off x="11737573" y="195709"/>
            <a:ext cx="12498739" cy="12498739"/>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Hiérarchie des variables visuelles"/>
          <p:cNvSpPr txBox="1"/>
          <p:nvPr>
            <p:ph type="title"/>
          </p:nvPr>
        </p:nvSpPr>
        <p:spPr>
          <a:xfrm>
            <a:off x="1206500" y="1079500"/>
            <a:ext cx="14587986" cy="2806700"/>
          </a:xfrm>
          <a:prstGeom prst="rect">
            <a:avLst/>
          </a:prstGeom>
        </p:spPr>
        <p:txBody>
          <a:bodyPr/>
          <a:lstStyle/>
          <a:p>
            <a:pPr/>
            <a:r>
              <a:t>Hiérarchie des variables visuelles</a:t>
            </a:r>
          </a:p>
        </p:txBody>
      </p:sp>
      <p:pic>
        <p:nvPicPr>
          <p:cNvPr id="317" name="Image" descr="Image"/>
          <p:cNvPicPr>
            <a:picLocks noChangeAspect="1"/>
          </p:cNvPicPr>
          <p:nvPr/>
        </p:nvPicPr>
        <p:blipFill>
          <a:blip r:embed="rId2">
            <a:extLst/>
          </a:blip>
          <a:stretch>
            <a:fillRect/>
          </a:stretch>
        </p:blipFill>
        <p:spPr>
          <a:xfrm>
            <a:off x="13961845" y="346373"/>
            <a:ext cx="10160001" cy="13284201"/>
          </a:xfrm>
          <a:prstGeom prst="rect">
            <a:avLst/>
          </a:prstGeom>
          <a:ln w="12700">
            <a:miter lim="400000"/>
          </a:ln>
        </p:spPr>
      </p:pic>
      <p:sp>
        <p:nvSpPr>
          <p:cNvPr id="318" name="https://gistbok.ucgis.org/bok-topics/visual-hierarchy-and-layout"/>
          <p:cNvSpPr txBox="1"/>
          <p:nvPr/>
        </p:nvSpPr>
        <p:spPr>
          <a:xfrm>
            <a:off x="4627050" y="13049650"/>
            <a:ext cx="882761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https://gistbok.ucgis.org/bok-topics/visual-hierarchy-and-layout</a:t>
            </a:r>
          </a:p>
        </p:txBody>
      </p:sp>
      <p:sp>
        <p:nvSpPr>
          <p:cNvPr id="319" name="Quelles variables choisir selon le type d’information à faire passer ?"/>
          <p:cNvSpPr txBox="1"/>
          <p:nvPr>
            <p:ph type="body" sz="half" idx="1"/>
          </p:nvPr>
        </p:nvSpPr>
        <p:spPr>
          <a:xfrm>
            <a:off x="1206500" y="4248504"/>
            <a:ext cx="8823145" cy="8256012"/>
          </a:xfrm>
          <a:prstGeom prst="rect">
            <a:avLst/>
          </a:prstGeom>
        </p:spPr>
        <p:txBody>
          <a:bodyPr/>
          <a:lstStyle>
            <a:lvl1pPr>
              <a:lnSpc>
                <a:spcPct val="120000"/>
              </a:lnSpc>
            </a:lvl1pPr>
          </a:lstStyle>
          <a:p>
            <a:pPr/>
            <a:r>
              <a:t>Quelles variables choisir selon le type d’information à faire passer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1" name="Image" descr="Image"/>
          <p:cNvPicPr>
            <a:picLocks noChangeAspect="1"/>
          </p:cNvPicPr>
          <p:nvPr/>
        </p:nvPicPr>
        <p:blipFill>
          <a:blip r:embed="rId2">
            <a:extLst/>
          </a:blip>
          <a:stretch>
            <a:fillRect/>
          </a:stretch>
        </p:blipFill>
        <p:spPr>
          <a:xfrm>
            <a:off x="9434250" y="2330397"/>
            <a:ext cx="14434993" cy="10839795"/>
          </a:xfrm>
          <a:prstGeom prst="rect">
            <a:avLst/>
          </a:prstGeom>
          <a:ln w="12700">
            <a:miter lim="400000"/>
          </a:ln>
        </p:spPr>
      </p:pic>
      <p:sp>
        <p:nvSpPr>
          <p:cNvPr id="322" name="Hiérarchie des variables visuelles"/>
          <p:cNvSpPr txBox="1"/>
          <p:nvPr>
            <p:ph type="title"/>
          </p:nvPr>
        </p:nvSpPr>
        <p:spPr>
          <a:xfrm>
            <a:off x="1206500" y="1079500"/>
            <a:ext cx="14587986" cy="2806700"/>
          </a:xfrm>
          <a:prstGeom prst="rect">
            <a:avLst/>
          </a:prstGeom>
        </p:spPr>
        <p:txBody>
          <a:bodyPr/>
          <a:lstStyle/>
          <a:p>
            <a:pPr/>
            <a:r>
              <a:t>Hiérarchie des variables visuelles</a:t>
            </a:r>
          </a:p>
        </p:txBody>
      </p:sp>
      <p:sp>
        <p:nvSpPr>
          <p:cNvPr id="323" name="Quelles variables choisir selon le type d’information à faire passer ?"/>
          <p:cNvSpPr txBox="1"/>
          <p:nvPr>
            <p:ph type="body" sz="half" idx="1"/>
          </p:nvPr>
        </p:nvSpPr>
        <p:spPr>
          <a:xfrm>
            <a:off x="1206500" y="4248504"/>
            <a:ext cx="8823145" cy="8256012"/>
          </a:xfrm>
          <a:prstGeom prst="rect">
            <a:avLst/>
          </a:prstGeom>
        </p:spPr>
        <p:txBody>
          <a:bodyPr/>
          <a:lstStyle>
            <a:lvl1pPr>
              <a:lnSpc>
                <a:spcPct val="120000"/>
              </a:lnSpc>
            </a:lvl1pPr>
          </a:lstStyle>
          <a:p>
            <a:pPr/>
            <a:r>
              <a:t>Quelles variables choisir selon le type d’information à faire passer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ur le choix des couleurs"/>
          <p:cNvSpPr txBox="1"/>
          <p:nvPr>
            <p:ph type="title"/>
          </p:nvPr>
        </p:nvSpPr>
        <p:spPr>
          <a:xfrm>
            <a:off x="1206500" y="1079500"/>
            <a:ext cx="22345793" cy="1428883"/>
          </a:xfrm>
          <a:prstGeom prst="rect">
            <a:avLst/>
          </a:prstGeom>
        </p:spPr>
        <p:txBody>
          <a:bodyPr/>
          <a:lstStyle/>
          <a:p>
            <a:pPr/>
            <a:r>
              <a:t>Sur le choix des couleurs</a:t>
            </a:r>
          </a:p>
        </p:txBody>
      </p:sp>
      <p:sp>
        <p:nvSpPr>
          <p:cNvPr id="326" name="Quelles ensembles de couleurs choisir selon…"/>
          <p:cNvSpPr txBox="1"/>
          <p:nvPr>
            <p:ph type="body" sz="half" idx="1"/>
          </p:nvPr>
        </p:nvSpPr>
        <p:spPr>
          <a:xfrm>
            <a:off x="1206500" y="4248504"/>
            <a:ext cx="8823145" cy="8256012"/>
          </a:xfrm>
          <a:prstGeom prst="rect">
            <a:avLst/>
          </a:prstGeom>
        </p:spPr>
        <p:txBody>
          <a:bodyPr/>
          <a:lstStyle/>
          <a:p>
            <a:pPr>
              <a:lnSpc>
                <a:spcPct val="100000"/>
              </a:lnSpc>
            </a:pPr>
            <a:r>
              <a:t>Quelles ensembles de couleurs choisir selon</a:t>
            </a:r>
          </a:p>
          <a:p>
            <a:pPr lvl="1">
              <a:lnSpc>
                <a:spcPct val="100000"/>
              </a:lnSpc>
            </a:pPr>
            <a:r>
              <a:t>Les nuances à discerner</a:t>
            </a:r>
          </a:p>
          <a:p>
            <a:pPr lvl="1">
              <a:lnSpc>
                <a:spcPct val="100000"/>
              </a:lnSpc>
            </a:pPr>
            <a:r>
              <a:t>Le type de données</a:t>
            </a:r>
          </a:p>
          <a:p>
            <a:pPr lvl="1">
              <a:lnSpc>
                <a:spcPct val="100000"/>
              </a:lnSpc>
            </a:pPr>
            <a:r>
              <a:t>Le media utilisé </a:t>
            </a:r>
          </a:p>
        </p:txBody>
      </p:sp>
      <p:sp>
        <p:nvSpPr>
          <p:cNvPr id="327" name="En fonction des données et de l’intention"/>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En fonction des données et de l’intention</a:t>
            </a:r>
          </a:p>
        </p:txBody>
      </p:sp>
      <p:pic>
        <p:nvPicPr>
          <p:cNvPr id="328" name="Image" descr="Image">
            <a:hlinkClick r:id="rId3" invalidUrl="" action="" tgtFrame="" tooltip="" history="1" highlightClick="0" endSnd="0"/>
          </p:cNvPr>
          <p:cNvPicPr>
            <a:picLocks noChangeAspect="1"/>
          </p:cNvPicPr>
          <p:nvPr/>
        </p:nvPicPr>
        <p:blipFill>
          <a:blip r:embed="rId4">
            <a:extLst/>
          </a:blip>
          <a:stretch>
            <a:fillRect/>
          </a:stretch>
        </p:blipFill>
        <p:spPr>
          <a:xfrm>
            <a:off x="11001771" y="3297900"/>
            <a:ext cx="13144501" cy="94361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Visualisation, IHM et théorie de la communication"/>
          <p:cNvSpPr txBox="1"/>
          <p:nvPr>
            <p:ph type="title"/>
          </p:nvPr>
        </p:nvSpPr>
        <p:spPr>
          <a:prstGeom prst="rect">
            <a:avLst/>
          </a:prstGeom>
        </p:spPr>
        <p:txBody>
          <a:bodyPr/>
          <a:lstStyle>
            <a:lvl1pPr defTabSz="2170121">
              <a:defRPr spc="-151" sz="7565"/>
            </a:lvl1pPr>
          </a:lstStyle>
          <a:p>
            <a:pPr/>
            <a:r>
              <a:t>Visualisation, IHM et théorie de la communication</a:t>
            </a:r>
          </a:p>
        </p:txBody>
      </p:sp>
      <p:sp>
        <p:nvSpPr>
          <p:cNvPr id="333" name="La distance n’a pas d’importance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 distance n’a pas d’importance …</a:t>
            </a:r>
          </a:p>
        </p:txBody>
      </p:sp>
      <p:sp>
        <p:nvSpPr>
          <p:cNvPr id="334" name="Une visualisation   un message…"/>
          <p:cNvSpPr txBox="1"/>
          <p:nvPr>
            <p:ph type="body" idx="1"/>
          </p:nvPr>
        </p:nvSpPr>
        <p:spPr>
          <a:prstGeom prst="rect">
            <a:avLst/>
          </a:prstGeom>
        </p:spPr>
        <p:txBody>
          <a:bodyPr/>
          <a:lstStyle/>
          <a:p>
            <a:pPr/>
            <a:r>
              <a:t>Une visualisation </a:t>
            </a:r>
            <a14:m>
              <m:oMath>
                <m:r>
                  <a:rPr xmlns:a="http://schemas.openxmlformats.org/drawingml/2006/main" sz="6300" i="1">
                    <a:solidFill>
                      <a:srgbClr val="000000"/>
                    </a:solidFill>
                    <a:latin typeface="Cambria Math" panose="02040503050406030204" pitchFamily="18" charset="0"/>
                  </a:rPr>
                  <m:t>↔</m:t>
                </m:r>
              </m:oMath>
            </a14:m>
            <a:r>
              <a:t> un message</a:t>
            </a:r>
          </a:p>
          <a:p>
            <a:pPr lvl="1"/>
            <a:r>
              <a:t>Distorsion entre l’intention du concepteur et l’interprétation du « lecteur »</a:t>
            </a:r>
          </a:p>
          <a:p>
            <a:pPr/>
            <a:r>
              <a:t>La distorsion s’observe à plusieurs niveaux</a:t>
            </a:r>
          </a:p>
          <a:p>
            <a:pPr lvl="1"/>
            <a:r>
              <a:t>Perceptif (choix des variables visuelles, conception de la « carte »)</a:t>
            </a:r>
          </a:p>
          <a:p>
            <a:pPr lvl="1"/>
            <a:r>
              <a:t>Articulatoire (difficulté d’interprétation des légendes, des interactions)</a:t>
            </a:r>
          </a:p>
          <a:p>
            <a:pPr lvl="1"/>
            <a:r>
              <a:t>Sémantique (distorsion dans l’interprétation du sens du message)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Quartet d’Anscombe"/>
          <p:cNvSpPr txBox="1"/>
          <p:nvPr>
            <p:ph type="title"/>
          </p:nvPr>
        </p:nvSpPr>
        <p:spPr>
          <a:prstGeom prst="rect">
            <a:avLst/>
          </a:prstGeom>
        </p:spPr>
        <p:txBody>
          <a:bodyPr/>
          <a:lstStyle/>
          <a:p>
            <a:pPr/>
            <a:r>
              <a:t>Quartet d’Anscombe</a:t>
            </a:r>
          </a:p>
        </p:txBody>
      </p:sp>
      <p:sp>
        <p:nvSpPr>
          <p:cNvPr id="168" name="Sous-titre de diapositive"/>
          <p:cNvSpPr txBox="1"/>
          <p:nvPr>
            <p:ph type="body" idx="21"/>
          </p:nvPr>
        </p:nvSpPr>
        <p:spPr>
          <a:prstGeom prst="rect">
            <a:avLst/>
          </a:prstGeom>
        </p:spPr>
        <p:txBody>
          <a:bodyPr/>
          <a:lstStyle/>
          <a:p>
            <a:pPr/>
          </a:p>
        </p:txBody>
      </p:sp>
      <p:pic>
        <p:nvPicPr>
          <p:cNvPr id="169" name="Image 5" descr="Image 5"/>
          <p:cNvPicPr>
            <a:picLocks noChangeAspect="1"/>
          </p:cNvPicPr>
          <p:nvPr/>
        </p:nvPicPr>
        <p:blipFill>
          <a:blip r:embed="rId3">
            <a:extLst/>
          </a:blip>
          <a:stretch>
            <a:fillRect/>
          </a:stretch>
        </p:blipFill>
        <p:spPr>
          <a:xfrm>
            <a:off x="12012579" y="-148232"/>
            <a:ext cx="12356225" cy="13716001"/>
          </a:xfrm>
          <a:prstGeom prst="rect">
            <a:avLst/>
          </a:prstGeom>
          <a:ln w="12700">
            <a:miter lim="400000"/>
          </a:ln>
        </p:spPr>
      </p:pic>
      <p:sp>
        <p:nvSpPr>
          <p:cNvPr id="170" name="Rectangle 6"/>
          <p:cNvSpPr txBox="1"/>
          <p:nvPr/>
        </p:nvSpPr>
        <p:spPr>
          <a:xfrm>
            <a:off x="1075466" y="12710133"/>
            <a:ext cx="11247124" cy="64077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sz="3600">
                <a:solidFill>
                  <a:srgbClr val="BFBFBF"/>
                </a:solidFill>
                <a:latin typeface="Calibri"/>
                <a:ea typeface="Calibri"/>
                <a:cs typeface="Calibri"/>
                <a:sym typeface="Calibri"/>
              </a:defRPr>
            </a:lvl1pPr>
          </a:lstStyle>
          <a:p>
            <a:pPr/>
            <a:r>
              <a:t>https://en.wikipedia.org/wiki/Anscombe%27s_quartet</a:t>
            </a:r>
          </a:p>
        </p:txBody>
      </p:sp>
      <p:sp>
        <p:nvSpPr>
          <p:cNvPr id="171" name="Quatre jeux de données…"/>
          <p:cNvSpPr txBox="1"/>
          <p:nvPr>
            <p:ph type="body" sz="half" idx="1"/>
          </p:nvPr>
        </p:nvSpPr>
        <p:spPr>
          <a:xfrm>
            <a:off x="1206500" y="4248504"/>
            <a:ext cx="9095111" cy="8256012"/>
          </a:xfrm>
          <a:prstGeom prst="rect">
            <a:avLst/>
          </a:prstGeom>
        </p:spPr>
        <p:txBody>
          <a:bodyPr/>
          <a:lstStyle/>
          <a:p>
            <a:pPr/>
            <a:r>
              <a:t>Quatre jeux de données</a:t>
            </a:r>
          </a:p>
          <a:p>
            <a:pPr lvl="1"/>
            <a:r>
              <a:t>Comment les distinguer ?</a:t>
            </a:r>
          </a:p>
          <a:p>
            <a:pPr lvl="1"/>
            <a:r>
              <a:t>ou caractériser chacun d’eux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Image" descr="Image"/>
          <p:cNvPicPr>
            <a:picLocks noChangeAspect="1"/>
          </p:cNvPicPr>
          <p:nvPr/>
        </p:nvPicPr>
        <p:blipFill>
          <a:blip r:embed="rId2">
            <a:extLst/>
          </a:blip>
          <a:stretch>
            <a:fillRect/>
          </a:stretch>
        </p:blipFill>
        <p:spPr>
          <a:xfrm>
            <a:off x="13142662" y="114300"/>
            <a:ext cx="11197780" cy="13513480"/>
          </a:xfrm>
          <a:prstGeom prst="rect">
            <a:avLst/>
          </a:prstGeom>
          <a:ln w="12700">
            <a:miter lim="400000"/>
          </a:ln>
        </p:spPr>
      </p:pic>
      <p:sp>
        <p:nvSpPr>
          <p:cNvPr id="337" name="Distance perceptive…"/>
          <p:cNvSpPr txBox="1"/>
          <p:nvPr>
            <p:ph type="body" sz="half" idx="1"/>
          </p:nvPr>
        </p:nvSpPr>
        <p:spPr>
          <a:xfrm>
            <a:off x="1206500" y="4248504"/>
            <a:ext cx="12011600" cy="8256012"/>
          </a:xfrm>
          <a:prstGeom prst="rect">
            <a:avLst/>
          </a:prstGeom>
        </p:spPr>
        <p:txBody>
          <a:bodyPr/>
          <a:lstStyle/>
          <a:p>
            <a:pPr lvl="1" marL="1133855" indent="-566927" defTabSz="2267655">
              <a:spcBef>
                <a:spcPts val="4100"/>
              </a:spcBef>
              <a:defRPr i="1" sz="4464"/>
            </a:pPr>
            <a:r>
              <a:t>Distance perceptive</a:t>
            </a:r>
          </a:p>
          <a:p>
            <a:pPr lvl="2" marL="1700783" indent="-566927" defTabSz="2267655">
              <a:spcBef>
                <a:spcPts val="4100"/>
              </a:spcBef>
              <a:defRPr sz="4464"/>
            </a:pPr>
            <a:r>
              <a:t>Contraste (jaune sur blanc)</a:t>
            </a:r>
          </a:p>
          <a:p>
            <a:pPr lvl="1" marL="1133855" indent="-566927" defTabSz="2267655">
              <a:spcBef>
                <a:spcPts val="4100"/>
              </a:spcBef>
              <a:defRPr i="1" sz="4464"/>
            </a:pPr>
            <a:r>
              <a:t>Distance articulatoire</a:t>
            </a:r>
          </a:p>
          <a:p>
            <a:pPr lvl="2" marL="1700783" indent="-566927" defTabSz="2267655">
              <a:spcBef>
                <a:spcPts val="4100"/>
              </a:spcBef>
              <a:defRPr sz="4464"/>
            </a:pPr>
            <a:r>
              <a:t>Légendes</a:t>
            </a:r>
          </a:p>
          <a:p>
            <a:pPr lvl="1" marL="1133855" indent="-566927" defTabSz="2267655">
              <a:spcBef>
                <a:spcPts val="4100"/>
              </a:spcBef>
              <a:defRPr i="1" sz="4464"/>
            </a:pPr>
            <a:r>
              <a:t>Distance sémantique</a:t>
            </a:r>
          </a:p>
          <a:p>
            <a:pPr lvl="2" marL="1700783" indent="-566927" defTabSz="2267655">
              <a:spcBef>
                <a:spcPts val="4100"/>
              </a:spcBef>
              <a:defRPr sz="4464"/>
            </a:pPr>
            <a:r>
              <a:t>Importance des entreprise en fonction de la taille,</a:t>
            </a:r>
          </a:p>
          <a:p>
            <a:pPr lvl="2" marL="1700783" indent="-566927" defTabSz="2267655">
              <a:spcBef>
                <a:spcPts val="4100"/>
              </a:spcBef>
              <a:defRPr sz="4464"/>
            </a:pPr>
            <a:r>
              <a:t>De la position sur la carte</a:t>
            </a:r>
          </a:p>
        </p:txBody>
      </p:sp>
      <p:sp>
        <p:nvSpPr>
          <p:cNvPr id="338" name="Visualisation, IHM et théorie de la communication"/>
          <p:cNvSpPr txBox="1"/>
          <p:nvPr>
            <p:ph type="title"/>
          </p:nvPr>
        </p:nvSpPr>
        <p:spPr>
          <a:xfrm>
            <a:off x="1206500" y="1079500"/>
            <a:ext cx="12011600" cy="2985530"/>
          </a:xfrm>
          <a:prstGeom prst="rect">
            <a:avLst/>
          </a:prstGeom>
        </p:spPr>
        <p:txBody>
          <a:bodyPr/>
          <a:lstStyle>
            <a:lvl1pPr defTabSz="2096971">
              <a:defRPr spc="-146" sz="7310"/>
            </a:lvl1pPr>
          </a:lstStyle>
          <a:p>
            <a:pPr/>
            <a:r>
              <a:t>Visualisation, IHM et théorie de la communication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42" name="Grouper"/>
          <p:cNvGrpSpPr/>
          <p:nvPr/>
        </p:nvGrpSpPr>
        <p:grpSpPr>
          <a:xfrm>
            <a:off x="3290227" y="-7849"/>
            <a:ext cx="30930097" cy="37355066"/>
            <a:chOff x="0" y="0"/>
            <a:chExt cx="30930097" cy="37355064"/>
          </a:xfrm>
        </p:grpSpPr>
        <p:pic>
          <p:nvPicPr>
            <p:cNvPr id="340" name="Image" descr="Image"/>
            <p:cNvPicPr>
              <a:picLocks noChangeAspect="1"/>
            </p:cNvPicPr>
            <p:nvPr/>
          </p:nvPicPr>
          <p:blipFill>
            <a:blip r:embed="rId3">
              <a:extLst/>
            </a:blip>
            <a:stretch>
              <a:fillRect/>
            </a:stretch>
          </p:blipFill>
          <p:spPr>
            <a:xfrm>
              <a:off x="18337" y="50752"/>
              <a:ext cx="30911761" cy="37304313"/>
            </a:xfrm>
            <a:prstGeom prst="rect">
              <a:avLst/>
            </a:prstGeom>
            <a:ln w="12700" cap="flat">
              <a:noFill/>
              <a:miter lim="400000"/>
            </a:ln>
            <a:effectLst/>
          </p:spPr>
        </p:pic>
        <p:sp>
          <p:nvSpPr>
            <p:cNvPr id="341" name="Rectangle"/>
            <p:cNvSpPr/>
            <p:nvPr/>
          </p:nvSpPr>
          <p:spPr>
            <a:xfrm>
              <a:off x="0" y="0"/>
              <a:ext cx="10176583" cy="14472326"/>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343" name="Visualisation, IHM et théorie de la communication"/>
          <p:cNvSpPr txBox="1"/>
          <p:nvPr>
            <p:ph type="title"/>
          </p:nvPr>
        </p:nvSpPr>
        <p:spPr>
          <a:xfrm>
            <a:off x="1206500" y="1079500"/>
            <a:ext cx="12011600" cy="2985530"/>
          </a:xfrm>
          <a:prstGeom prst="rect">
            <a:avLst/>
          </a:prstGeom>
        </p:spPr>
        <p:txBody>
          <a:bodyPr/>
          <a:lstStyle>
            <a:lvl1pPr defTabSz="2096971">
              <a:defRPr spc="-146" sz="7310"/>
            </a:lvl1pPr>
          </a:lstStyle>
          <a:p>
            <a:pPr/>
            <a:r>
              <a:t>Visualisation, IHM et théorie de la communication</a:t>
            </a:r>
          </a:p>
        </p:txBody>
      </p:sp>
      <p:sp>
        <p:nvSpPr>
          <p:cNvPr id="344" name="Distance perceptive…"/>
          <p:cNvSpPr txBox="1"/>
          <p:nvPr>
            <p:ph type="body" sz="half" idx="1"/>
          </p:nvPr>
        </p:nvSpPr>
        <p:spPr>
          <a:xfrm>
            <a:off x="1206500" y="4248504"/>
            <a:ext cx="12011600" cy="8256012"/>
          </a:xfrm>
          <a:prstGeom prst="rect">
            <a:avLst/>
          </a:prstGeom>
        </p:spPr>
        <p:txBody>
          <a:bodyPr/>
          <a:lstStyle/>
          <a:p>
            <a:pPr lvl="1" marL="1133855" indent="-566927" defTabSz="2267655">
              <a:spcBef>
                <a:spcPts val="4100"/>
              </a:spcBef>
              <a:defRPr i="1" sz="4464"/>
            </a:pPr>
            <a:r>
              <a:t>Distance perceptive</a:t>
            </a:r>
          </a:p>
          <a:p>
            <a:pPr lvl="2" marL="1700783" indent="-566927" defTabSz="2267655">
              <a:spcBef>
                <a:spcPts val="4100"/>
              </a:spcBef>
              <a:defRPr sz="4464"/>
            </a:pPr>
            <a:r>
              <a:t>Contraste (jaune sur blanc)</a:t>
            </a:r>
          </a:p>
          <a:p>
            <a:pPr lvl="1" marL="1133855" indent="-566927" defTabSz="2267655">
              <a:spcBef>
                <a:spcPts val="4100"/>
              </a:spcBef>
              <a:defRPr i="1" sz="4464"/>
            </a:pPr>
            <a:r>
              <a:t>Distance articulatoire</a:t>
            </a:r>
          </a:p>
          <a:p>
            <a:pPr lvl="2" marL="1700783" indent="-566927" defTabSz="2267655">
              <a:spcBef>
                <a:spcPts val="4100"/>
              </a:spcBef>
              <a:defRPr sz="4464"/>
            </a:pPr>
            <a:r>
              <a:t>Légendes</a:t>
            </a:r>
          </a:p>
          <a:p>
            <a:pPr lvl="1" marL="1133855" indent="-566927" defTabSz="2267655">
              <a:spcBef>
                <a:spcPts val="4100"/>
              </a:spcBef>
              <a:defRPr i="1" sz="4464"/>
            </a:pPr>
            <a:r>
              <a:t>Distance sémantique</a:t>
            </a:r>
          </a:p>
          <a:p>
            <a:pPr lvl="2" marL="1700783" indent="-566927" defTabSz="2267655">
              <a:spcBef>
                <a:spcPts val="4100"/>
              </a:spcBef>
              <a:defRPr sz="4464"/>
            </a:pPr>
            <a:r>
              <a:t>Importance des entreprise en fonction de la taille,</a:t>
            </a:r>
          </a:p>
          <a:p>
            <a:pPr lvl="2" marL="1700783" indent="-566927" defTabSz="2267655">
              <a:spcBef>
                <a:spcPts val="4100"/>
              </a:spcBef>
              <a:defRPr sz="4464"/>
            </a:pPr>
            <a:r>
              <a:t>De la position sur la carte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Distance perceptive…"/>
          <p:cNvSpPr txBox="1"/>
          <p:nvPr>
            <p:ph type="body" sz="half" idx="1"/>
          </p:nvPr>
        </p:nvSpPr>
        <p:spPr>
          <a:xfrm>
            <a:off x="1206500" y="4248504"/>
            <a:ext cx="10638894" cy="8256012"/>
          </a:xfrm>
          <a:prstGeom prst="rect">
            <a:avLst/>
          </a:prstGeom>
        </p:spPr>
        <p:txBody>
          <a:bodyPr/>
          <a:lstStyle/>
          <a:p>
            <a:pPr lvl="1">
              <a:defRPr i="1"/>
            </a:pPr>
            <a:r>
              <a:t>Distance perceptive</a:t>
            </a:r>
          </a:p>
          <a:p>
            <a:pPr lvl="2"/>
            <a:r>
              <a:t>Contraste (marron, mauve)</a:t>
            </a:r>
          </a:p>
          <a:p>
            <a:pPr lvl="1">
              <a:defRPr i="1"/>
            </a:pPr>
            <a:r>
              <a:t>Distance articulatoire</a:t>
            </a:r>
          </a:p>
          <a:p>
            <a:pPr lvl="2"/>
            <a:r>
              <a:t>Légendes</a:t>
            </a:r>
          </a:p>
          <a:p>
            <a:pPr lvl="1">
              <a:defRPr i="1"/>
            </a:pPr>
            <a:r>
              <a:t>Distance sémantique</a:t>
            </a:r>
          </a:p>
          <a:p>
            <a:pPr lvl="2"/>
            <a:r>
              <a:t>Sourires (?)</a:t>
            </a:r>
          </a:p>
          <a:p>
            <a:pPr lvl="2"/>
            <a:r>
              <a:t>Interprétation des couleurs</a:t>
            </a:r>
          </a:p>
        </p:txBody>
      </p:sp>
      <p:sp>
        <p:nvSpPr>
          <p:cNvPr id="349" name="Visualisation, IHM et théorie de la communication"/>
          <p:cNvSpPr txBox="1"/>
          <p:nvPr>
            <p:ph type="title"/>
          </p:nvPr>
        </p:nvSpPr>
        <p:spPr>
          <a:xfrm>
            <a:off x="1206500" y="1079500"/>
            <a:ext cx="12011600" cy="2985530"/>
          </a:xfrm>
          <a:prstGeom prst="rect">
            <a:avLst/>
          </a:prstGeom>
        </p:spPr>
        <p:txBody>
          <a:bodyPr/>
          <a:lstStyle>
            <a:lvl1pPr defTabSz="2096971">
              <a:defRPr spc="-146" sz="7310"/>
            </a:lvl1pPr>
          </a:lstStyle>
          <a:p>
            <a:pPr/>
            <a:r>
              <a:t>Visualisation, IHM et théorie de la communication</a:t>
            </a:r>
          </a:p>
        </p:txBody>
      </p:sp>
      <p:pic>
        <p:nvPicPr>
          <p:cNvPr id="350" name="Image 2" descr="Image 2"/>
          <p:cNvPicPr>
            <a:picLocks noChangeAspect="1"/>
          </p:cNvPicPr>
          <p:nvPr/>
        </p:nvPicPr>
        <p:blipFill>
          <a:blip r:embed="rId3">
            <a:extLst/>
          </a:blip>
          <a:stretch>
            <a:fillRect/>
          </a:stretch>
        </p:blipFill>
        <p:spPr>
          <a:xfrm>
            <a:off x="10645858" y="2490483"/>
            <a:ext cx="13629709" cy="1086537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Un « bon » exemple…"/>
          <p:cNvSpPr txBox="1"/>
          <p:nvPr>
            <p:ph type="body" sz="half" idx="1"/>
          </p:nvPr>
        </p:nvSpPr>
        <p:spPr>
          <a:xfrm>
            <a:off x="1206500" y="4248504"/>
            <a:ext cx="10638894" cy="8256012"/>
          </a:xfrm>
          <a:prstGeom prst="rect">
            <a:avLst/>
          </a:prstGeom>
        </p:spPr>
        <p:txBody>
          <a:bodyPr/>
          <a:lstStyle/>
          <a:p>
            <a:pPr lvl="1"/>
            <a:r>
              <a:t>Un « bon » exemple</a:t>
            </a:r>
          </a:p>
          <a:p>
            <a:pPr lvl="2"/>
            <a:r>
              <a:rPr u="sng">
                <a:hlinkClick r:id="rId3" invalidUrl="" action="" tgtFrame="" tooltip="" history="1" highlightClick="0" endSnd="0"/>
              </a:rPr>
              <a:t>NYTimes</a:t>
            </a:r>
          </a:p>
        </p:txBody>
      </p:sp>
      <p:sp>
        <p:nvSpPr>
          <p:cNvPr id="355" name="Visualisation, IHM et théorie de la communication"/>
          <p:cNvSpPr txBox="1"/>
          <p:nvPr>
            <p:ph type="title"/>
          </p:nvPr>
        </p:nvSpPr>
        <p:spPr>
          <a:xfrm>
            <a:off x="1206500" y="1079500"/>
            <a:ext cx="14785000" cy="2985530"/>
          </a:xfrm>
          <a:prstGeom prst="rect">
            <a:avLst/>
          </a:prstGeom>
        </p:spPr>
        <p:txBody>
          <a:bodyPr/>
          <a:lstStyle/>
          <a:p>
            <a:pPr/>
            <a:r>
              <a:t>Visualisation, IHM et théorie de la communication</a:t>
            </a:r>
          </a:p>
        </p:txBody>
      </p:sp>
      <p:pic>
        <p:nvPicPr>
          <p:cNvPr id="356" name="Image" descr="Image"/>
          <p:cNvPicPr>
            <a:picLocks noChangeAspect="1"/>
          </p:cNvPicPr>
          <p:nvPr/>
        </p:nvPicPr>
        <p:blipFill>
          <a:blip r:embed="rId4">
            <a:extLst/>
          </a:blip>
          <a:stretch>
            <a:fillRect/>
          </a:stretch>
        </p:blipFill>
        <p:spPr>
          <a:xfrm>
            <a:off x="15415823" y="304369"/>
            <a:ext cx="5712123" cy="1574900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Cécité attentionnelle"/>
          <p:cNvSpPr txBox="1"/>
          <p:nvPr>
            <p:ph type="title"/>
          </p:nvPr>
        </p:nvSpPr>
        <p:spPr>
          <a:prstGeom prst="rect">
            <a:avLst/>
          </a:prstGeom>
        </p:spPr>
        <p:txBody>
          <a:bodyPr/>
          <a:lstStyle/>
          <a:p>
            <a:pPr/>
            <a:r>
              <a:t>Cécité attentionnelle</a:t>
            </a:r>
          </a:p>
        </p:txBody>
      </p:sp>
      <p:sp>
        <p:nvSpPr>
          <p:cNvPr id="361" name="La cécité est préférable à l’aveuglement – Henri Gûy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La cécité est préférable à l’aveuglement – Henri Gûys</a:t>
            </a:r>
          </a:p>
        </p:txBody>
      </p:sp>
      <p:sp>
        <p:nvSpPr>
          <p:cNvPr id="362" name="« L’évidence est parfois juste devant nous, il suffit juste de sortir d’une forme de cécité et de savoir poser notre regard là où il faut. » – Gaspard Ulliel…"/>
          <p:cNvSpPr txBox="1"/>
          <p:nvPr>
            <p:ph type="body" idx="1"/>
          </p:nvPr>
        </p:nvSpPr>
        <p:spPr>
          <a:prstGeom prst="rect">
            <a:avLst/>
          </a:prstGeom>
        </p:spPr>
        <p:txBody>
          <a:bodyPr/>
          <a:lstStyle/>
          <a:p>
            <a:pPr marL="560831" indent="-560831" defTabSz="2243271">
              <a:spcBef>
                <a:spcPts val="4100"/>
              </a:spcBef>
              <a:defRPr sz="4416"/>
            </a:pPr>
            <a:r>
              <a:t>« </a:t>
            </a:r>
            <a:r>
              <a:rPr i="1"/>
              <a:t>L’évidence est parfois juste devant nous, il suffit juste de sortir d’une forme de cécité et de savoir poser notre regard là où il faut.</a:t>
            </a:r>
            <a:r>
              <a:t> » – Gaspard Ulliel</a:t>
            </a:r>
          </a:p>
          <a:p>
            <a:pPr marL="560831" indent="-560831" defTabSz="2243271">
              <a:spcBef>
                <a:spcPts val="4100"/>
              </a:spcBef>
              <a:defRPr sz="4416"/>
            </a:pPr>
            <a:r>
              <a:t>Cécité d'inattention ou cécité perceptive: non perception d’un stimulus inattendu à la vue de tous, en raison d'un manque d'attention et non d'un quelconque défaut de perception.</a:t>
            </a:r>
          </a:p>
          <a:p>
            <a:pPr marL="560831" indent="-560831" defTabSz="2243271">
              <a:spcBef>
                <a:spcPts val="4100"/>
              </a:spcBef>
              <a:defRPr sz="4416"/>
            </a:pPr>
            <a:r>
              <a:t>Exemple</a:t>
            </a:r>
          </a:p>
          <a:p>
            <a:pPr lvl="1" marL="1121663" indent="-560831" defTabSz="2243271">
              <a:spcBef>
                <a:spcPts val="4100"/>
              </a:spcBef>
              <a:defRPr sz="4416"/>
            </a:pPr>
            <a:r>
              <a:t>Une première </a:t>
            </a:r>
            <a:r>
              <a:rPr u="sng">
                <a:hlinkClick r:id="rId3" invalidUrl="" action="" tgtFrame="" tooltip="" history="1" highlightClick="0" endSnd="0"/>
              </a:rPr>
              <a:t>expérience de Daniel Simons</a:t>
            </a:r>
          </a:p>
          <a:p>
            <a:pPr lvl="1" marL="1121663" indent="-560831" defTabSz="2243271">
              <a:spcBef>
                <a:spcPts val="4100"/>
              </a:spcBef>
              <a:defRPr sz="4416"/>
            </a:pPr>
            <a:r>
              <a:t>Une autre </a:t>
            </a:r>
            <a:r>
              <a:rPr u="sng">
                <a:hlinkClick r:id="rId4" invalidUrl="" action="" tgtFrame="" tooltip="" history="1" highlightClick="0" endSnd="0"/>
              </a:rPr>
              <a:t>expérience de Daniel Simons</a:t>
            </a:r>
          </a:p>
          <a:p>
            <a:pPr lvl="1" marL="1121663" indent="-560831" defTabSz="2243271">
              <a:spcBef>
                <a:spcPts val="4100"/>
              </a:spcBef>
              <a:defRPr sz="4416"/>
            </a:pPr>
            <a:r>
              <a:rPr u="sng">
                <a:hlinkClick r:id="rId5" invalidUrl="" action="" tgtFrame="" tooltip="" history="1" highlightClick="0" endSnd="0"/>
              </a:rPr>
              <a:t>Une conversation banale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Conclusion"/>
          <p:cNvSpPr txBox="1"/>
          <p:nvPr>
            <p:ph type="title"/>
          </p:nvPr>
        </p:nvSpPr>
        <p:spPr>
          <a:prstGeom prst="rect">
            <a:avLst/>
          </a:prstGeom>
        </p:spPr>
        <p:txBody>
          <a:bodyPr/>
          <a:lstStyle/>
          <a:p>
            <a:pPr/>
            <a:r>
              <a:t>Conclusion</a:t>
            </a:r>
          </a:p>
        </p:txBody>
      </p:sp>
      <p:sp>
        <p:nvSpPr>
          <p:cNvPr id="367" name="Sous-titre de diapositive"/>
          <p:cNvSpPr txBox="1"/>
          <p:nvPr>
            <p:ph type="body" idx="21"/>
          </p:nvPr>
        </p:nvSpPr>
        <p:spPr>
          <a:prstGeom prst="rect">
            <a:avLst/>
          </a:prstGeom>
        </p:spPr>
        <p:txBody>
          <a:bodyPr/>
          <a:lstStyle/>
          <a:p>
            <a:pPr/>
          </a:p>
        </p:txBody>
      </p:sp>
      <p:sp>
        <p:nvSpPr>
          <p:cNvPr id="368" name="Les données ne suffisent pas. Il importe de construire le message en tenant compte de l’interprétation faite de sa forme…"/>
          <p:cNvSpPr txBox="1"/>
          <p:nvPr>
            <p:ph type="body" idx="1"/>
          </p:nvPr>
        </p:nvSpPr>
        <p:spPr>
          <a:prstGeom prst="rect">
            <a:avLst/>
          </a:prstGeom>
        </p:spPr>
        <p:txBody>
          <a:bodyPr/>
          <a:lstStyle/>
          <a:p>
            <a:pPr/>
            <a:r>
              <a:t>Les données ne suffisent pas. Il importe de construire le message en tenant compte de l’interprétation faite de sa forme</a:t>
            </a:r>
          </a:p>
          <a:p>
            <a:pPr/>
            <a:r>
              <a:t>Choix des variables visuelles en fonction du message (ou de l’usage fait des données)</a:t>
            </a:r>
          </a:p>
          <a:p>
            <a:pPr/>
            <a:r>
              <a:t>Prise en compte des limitations:</a:t>
            </a:r>
          </a:p>
          <a:p>
            <a:pPr lvl="1"/>
            <a:r>
              <a:t>perceptive (de l’utilisateur),</a:t>
            </a:r>
          </a:p>
          <a:p>
            <a:pPr lvl="1"/>
            <a:r>
              <a:t>articulatoire (du dispositif utilisé),</a:t>
            </a:r>
          </a:p>
          <a:p>
            <a:pPr lvl="1"/>
            <a:r>
              <a:t>des distorsions sémantiques induites, et d’éventuels problèmes d’attention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Conclusion"/>
          <p:cNvSpPr txBox="1"/>
          <p:nvPr>
            <p:ph type="title"/>
          </p:nvPr>
        </p:nvSpPr>
        <p:spPr>
          <a:prstGeom prst="rect">
            <a:avLst/>
          </a:prstGeom>
        </p:spPr>
        <p:txBody>
          <a:bodyPr/>
          <a:lstStyle/>
          <a:p>
            <a:pPr/>
            <a:r>
              <a:t>Conclusion</a:t>
            </a:r>
          </a:p>
        </p:txBody>
      </p:sp>
      <p:sp>
        <p:nvSpPr>
          <p:cNvPr id="371" name="Rechercher les bonnes pratiques pour concevoir des visualisations, même les plus simples"/>
          <p:cNvSpPr txBox="1"/>
          <p:nvPr>
            <p:ph type="body" idx="21"/>
          </p:nvPr>
        </p:nvSpPr>
        <p:spPr>
          <a:xfrm>
            <a:off x="1206500" y="2372962"/>
            <a:ext cx="21971000" cy="1736186"/>
          </a:xfrm>
          <a:prstGeom prst="rect">
            <a:avLst/>
          </a:prstGeom>
          <a:extLst>
            <a:ext uri="{C572A759-6A51-4108-AA02-DFA0A04FC94B}">
              <ma14:wrappingTextBoxFlag xmlns:ma14="http://schemas.microsoft.com/office/mac/drawingml/2011/main" val="1"/>
            </a:ext>
          </a:extLst>
        </p:spPr>
        <p:txBody>
          <a:bodyPr/>
          <a:lstStyle>
            <a:lvl1pPr defTabSz="792479">
              <a:defRPr sz="5280"/>
            </a:lvl1pPr>
          </a:lstStyle>
          <a:p>
            <a:pPr/>
            <a:r>
              <a:t>Rechercher les bonnes pratiques pour concevoir des visualisations, même les plus simples</a:t>
            </a:r>
          </a:p>
        </p:txBody>
      </p:sp>
      <p:sp>
        <p:nvSpPr>
          <p:cNvPr id="372" name="Histogrammes…"/>
          <p:cNvSpPr txBox="1"/>
          <p:nvPr>
            <p:ph type="body" idx="1"/>
          </p:nvPr>
        </p:nvSpPr>
        <p:spPr>
          <a:xfrm>
            <a:off x="1206500" y="4248504"/>
            <a:ext cx="19246646" cy="8256012"/>
          </a:xfrm>
          <a:prstGeom prst="rect">
            <a:avLst/>
          </a:prstGeom>
        </p:spPr>
        <p:txBody>
          <a:bodyPr/>
          <a:lstStyle/>
          <a:p>
            <a:pPr marL="566927" indent="-566927" defTabSz="2267655">
              <a:spcBef>
                <a:spcPts val="4100"/>
              </a:spcBef>
              <a:defRPr sz="4464"/>
            </a:pPr>
            <a:r>
              <a:t>Histogrammes</a:t>
            </a:r>
          </a:p>
          <a:p>
            <a:pPr marL="566927" indent="-566927" defTabSz="2267655">
              <a:spcBef>
                <a:spcPts val="4100"/>
              </a:spcBef>
              <a:defRPr sz="4464"/>
            </a:pPr>
          </a:p>
          <a:p>
            <a:pPr marL="566927" indent="-566927" defTabSz="2267655">
              <a:spcBef>
                <a:spcPts val="4100"/>
              </a:spcBef>
              <a:defRPr sz="4464"/>
            </a:pPr>
          </a:p>
          <a:p>
            <a:pPr marL="566927" indent="-566927" defTabSz="2267655">
              <a:spcBef>
                <a:spcPts val="4100"/>
              </a:spcBef>
              <a:defRPr sz="4464"/>
            </a:pPr>
          </a:p>
          <a:p>
            <a:pPr marL="566927" indent="-566927" defTabSz="2267655">
              <a:spcBef>
                <a:spcPts val="4100"/>
              </a:spcBef>
              <a:defRPr sz="4464"/>
            </a:pPr>
          </a:p>
          <a:p>
            <a:pPr marL="566927" indent="-566927" defTabSz="2267655">
              <a:spcBef>
                <a:spcPts val="4100"/>
              </a:spcBef>
              <a:defRPr sz="4464"/>
            </a:pPr>
          </a:p>
          <a:p>
            <a:pPr marL="566927" indent="-566927" defTabSz="2267655">
              <a:spcBef>
                <a:spcPts val="4100"/>
              </a:spcBef>
              <a:defRPr sz="4464"/>
            </a:pPr>
            <a:r>
              <a:t>Comparaison des hauteur/longueur des barres, ne se prête pas à la troncature des échelles</a:t>
            </a:r>
          </a:p>
        </p:txBody>
      </p:sp>
      <p:pic>
        <p:nvPicPr>
          <p:cNvPr id="373" name="Image" descr="Image"/>
          <p:cNvPicPr>
            <a:picLocks noChangeAspect="1"/>
          </p:cNvPicPr>
          <p:nvPr/>
        </p:nvPicPr>
        <p:blipFill>
          <a:blip r:embed="rId2">
            <a:extLst/>
          </a:blip>
          <a:stretch>
            <a:fillRect/>
          </a:stretch>
        </p:blipFill>
        <p:spPr>
          <a:xfrm>
            <a:off x="1730612" y="5188777"/>
            <a:ext cx="21971001" cy="5666779"/>
          </a:xfrm>
          <a:prstGeom prst="rect">
            <a:avLst/>
          </a:prstGeom>
          <a:ln w="12700">
            <a:miter lim="400000"/>
          </a:ln>
        </p:spPr>
      </p:pic>
      <p:pic>
        <p:nvPicPr>
          <p:cNvPr id="374" name="Image" descr="Image"/>
          <p:cNvPicPr>
            <a:picLocks noChangeAspect="1"/>
          </p:cNvPicPr>
          <p:nvPr/>
        </p:nvPicPr>
        <p:blipFill>
          <a:blip r:embed="rId3">
            <a:extLst/>
          </a:blip>
          <a:stretch>
            <a:fillRect/>
          </a:stretch>
        </p:blipFill>
        <p:spPr>
          <a:xfrm>
            <a:off x="19334644" y="11684403"/>
            <a:ext cx="1757687" cy="173618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Conclusion"/>
          <p:cNvSpPr txBox="1"/>
          <p:nvPr>
            <p:ph type="title"/>
          </p:nvPr>
        </p:nvSpPr>
        <p:spPr>
          <a:prstGeom prst="rect">
            <a:avLst/>
          </a:prstGeom>
        </p:spPr>
        <p:txBody>
          <a:bodyPr/>
          <a:lstStyle/>
          <a:p>
            <a:pPr/>
            <a:r>
              <a:t>Conclusion</a:t>
            </a:r>
          </a:p>
        </p:txBody>
      </p:sp>
      <p:sp>
        <p:nvSpPr>
          <p:cNvPr id="377" name="Rechercher les bonnes pratiques pour concevoir des visualisations, même les plus simples"/>
          <p:cNvSpPr txBox="1"/>
          <p:nvPr>
            <p:ph type="body" idx="21"/>
          </p:nvPr>
        </p:nvSpPr>
        <p:spPr>
          <a:xfrm>
            <a:off x="1206500" y="2372962"/>
            <a:ext cx="21971000" cy="1736186"/>
          </a:xfrm>
          <a:prstGeom prst="rect">
            <a:avLst/>
          </a:prstGeom>
          <a:extLst>
            <a:ext uri="{C572A759-6A51-4108-AA02-DFA0A04FC94B}">
              <ma14:wrappingTextBoxFlag xmlns:ma14="http://schemas.microsoft.com/office/mac/drawingml/2011/main" val="1"/>
            </a:ext>
          </a:extLst>
        </p:spPr>
        <p:txBody>
          <a:bodyPr/>
          <a:lstStyle>
            <a:lvl1pPr defTabSz="792479">
              <a:defRPr sz="5280"/>
            </a:lvl1pPr>
          </a:lstStyle>
          <a:p>
            <a:pPr/>
            <a:r>
              <a:t>Rechercher les bonnes pratiques pour concevoir des visualisations, même les plus simples</a:t>
            </a:r>
          </a:p>
        </p:txBody>
      </p:sp>
      <p:sp>
        <p:nvSpPr>
          <p:cNvPr id="378" name="Histogrammes"/>
          <p:cNvSpPr txBox="1"/>
          <p:nvPr>
            <p:ph type="body" idx="1"/>
          </p:nvPr>
        </p:nvSpPr>
        <p:spPr>
          <a:prstGeom prst="rect">
            <a:avLst/>
          </a:prstGeom>
        </p:spPr>
        <p:txBody>
          <a:bodyPr/>
          <a:lstStyle/>
          <a:p>
            <a:pPr/>
            <a:r>
              <a:t>Histogrammes</a:t>
            </a:r>
          </a:p>
        </p:txBody>
      </p:sp>
      <p:pic>
        <p:nvPicPr>
          <p:cNvPr id="379" name="Image" descr="Image"/>
          <p:cNvPicPr>
            <a:picLocks noChangeAspect="1"/>
          </p:cNvPicPr>
          <p:nvPr/>
        </p:nvPicPr>
        <p:blipFill>
          <a:blip r:embed="rId3">
            <a:extLst/>
          </a:blip>
          <a:stretch>
            <a:fillRect/>
          </a:stretch>
        </p:blipFill>
        <p:spPr>
          <a:xfrm>
            <a:off x="3086953" y="4602422"/>
            <a:ext cx="6682876" cy="8522201"/>
          </a:xfrm>
          <a:prstGeom prst="rect">
            <a:avLst/>
          </a:prstGeom>
          <a:ln w="12700">
            <a:miter lim="400000"/>
          </a:ln>
        </p:spPr>
      </p:pic>
      <p:pic>
        <p:nvPicPr>
          <p:cNvPr id="380" name="Image" descr="Image"/>
          <p:cNvPicPr>
            <a:picLocks noChangeAspect="1"/>
          </p:cNvPicPr>
          <p:nvPr/>
        </p:nvPicPr>
        <p:blipFill>
          <a:blip r:embed="rId4">
            <a:extLst/>
          </a:blip>
          <a:stretch>
            <a:fillRect/>
          </a:stretch>
        </p:blipFill>
        <p:spPr>
          <a:xfrm>
            <a:off x="13317382" y="5805950"/>
            <a:ext cx="8788575" cy="5592730"/>
          </a:xfrm>
          <a:prstGeom prst="rect">
            <a:avLst/>
          </a:prstGeom>
          <a:ln w="12700">
            <a:miter lim="400000"/>
          </a:ln>
        </p:spPr>
      </p:pic>
      <p:sp>
        <p:nvSpPr>
          <p:cNvPr id="385" name="Ligne de connexion"/>
          <p:cNvSpPr/>
          <p:nvPr/>
        </p:nvSpPr>
        <p:spPr>
          <a:xfrm>
            <a:off x="10421693" y="7956767"/>
            <a:ext cx="568151" cy="847040"/>
          </a:xfrm>
          <a:custGeom>
            <a:avLst/>
            <a:gdLst/>
            <a:ahLst/>
            <a:cxnLst>
              <a:cxn ang="0">
                <a:pos x="wd2" y="hd2"/>
              </a:cxn>
              <a:cxn ang="5400000">
                <a:pos x="wd2" y="hd2"/>
              </a:cxn>
              <a:cxn ang="10800000">
                <a:pos x="wd2" y="hd2"/>
              </a:cxn>
              <a:cxn ang="16200000">
                <a:pos x="wd2" y="hd2"/>
              </a:cxn>
            </a:cxnLst>
            <a:rect l="0" t="0" r="r" b="b"/>
            <a:pathLst>
              <a:path w="16212" h="21600" fill="norm" stroke="1" extrusionOk="0">
                <a:moveTo>
                  <a:pt x="14484" y="21600"/>
                </a:moveTo>
                <a:cubicBezTo>
                  <a:pt x="-5388" y="13094"/>
                  <a:pt x="-4812" y="5894"/>
                  <a:pt x="16212" y="0"/>
                </a:cubicBezTo>
              </a:path>
            </a:pathLst>
          </a:custGeom>
          <a:ln w="25400">
            <a:solidFill>
              <a:srgbClr val="000000"/>
            </a:solidFill>
            <a:miter lim="400000"/>
            <a:tailEnd type="triangle"/>
          </a:ln>
        </p:spPr>
        <p:txBody>
          <a:bodyPr/>
          <a:lstStyle/>
          <a:p>
            <a:pPr/>
          </a:p>
        </p:txBody>
      </p:sp>
      <p:pic>
        <p:nvPicPr>
          <p:cNvPr id="382" name="Image" descr="Image"/>
          <p:cNvPicPr>
            <a:picLocks noChangeAspect="1"/>
          </p:cNvPicPr>
          <p:nvPr/>
        </p:nvPicPr>
        <p:blipFill>
          <a:blip r:embed="rId5">
            <a:extLst/>
          </a:blip>
          <a:stretch>
            <a:fillRect/>
          </a:stretch>
        </p:blipFill>
        <p:spPr>
          <a:xfrm>
            <a:off x="12774735" y="11174306"/>
            <a:ext cx="1757687" cy="1720289"/>
          </a:xfrm>
          <a:prstGeom prst="rect">
            <a:avLst/>
          </a:prstGeom>
          <a:ln w="12700">
            <a:miter lim="400000"/>
          </a:ln>
        </p:spPr>
      </p:pic>
      <p:pic>
        <p:nvPicPr>
          <p:cNvPr id="383" name="Image" descr="Image"/>
          <p:cNvPicPr>
            <a:picLocks noChangeAspect="1"/>
          </p:cNvPicPr>
          <p:nvPr/>
        </p:nvPicPr>
        <p:blipFill>
          <a:blip r:embed="rId6">
            <a:extLst/>
          </a:blip>
          <a:stretch>
            <a:fillRect/>
          </a:stretch>
        </p:blipFill>
        <p:spPr>
          <a:xfrm>
            <a:off x="1456077" y="11166357"/>
            <a:ext cx="1757687" cy="1736186"/>
          </a:xfrm>
          <a:prstGeom prst="rect">
            <a:avLst/>
          </a:prstGeom>
          <a:ln w="12700">
            <a:miter lim="400000"/>
          </a:ln>
        </p:spPr>
      </p:pic>
      <p:sp>
        <p:nvSpPr>
          <p:cNvPr id="384" name="https://uxdesign.cc/the-most-common-mistake-designers-make-when-adjusting-their-bar-charts-6f7405d69703"/>
          <p:cNvSpPr txBox="1"/>
          <p:nvPr/>
        </p:nvSpPr>
        <p:spPr>
          <a:xfrm>
            <a:off x="11705667" y="12831836"/>
            <a:ext cx="12591347"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a:r>
              <a:t>https://uxdesign.cc/the-most-common-mistake-designers-make-when-adjusting-their-bar-charts-6f7405d69703</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Conclusion"/>
          <p:cNvSpPr txBox="1"/>
          <p:nvPr>
            <p:ph type="title"/>
          </p:nvPr>
        </p:nvSpPr>
        <p:spPr>
          <a:prstGeom prst="rect">
            <a:avLst/>
          </a:prstGeom>
        </p:spPr>
        <p:txBody>
          <a:bodyPr/>
          <a:lstStyle/>
          <a:p>
            <a:pPr/>
            <a:r>
              <a:t>Conclusion</a:t>
            </a:r>
          </a:p>
        </p:txBody>
      </p:sp>
      <p:sp>
        <p:nvSpPr>
          <p:cNvPr id="390" name="Rechercher les bonnes pratiques pour concevoir des visualisations, même les plus simples"/>
          <p:cNvSpPr txBox="1"/>
          <p:nvPr>
            <p:ph type="body" idx="21"/>
          </p:nvPr>
        </p:nvSpPr>
        <p:spPr>
          <a:xfrm>
            <a:off x="1206500" y="2372962"/>
            <a:ext cx="21971000" cy="1736186"/>
          </a:xfrm>
          <a:prstGeom prst="rect">
            <a:avLst/>
          </a:prstGeom>
          <a:extLst>
            <a:ext uri="{C572A759-6A51-4108-AA02-DFA0A04FC94B}">
              <ma14:wrappingTextBoxFlag xmlns:ma14="http://schemas.microsoft.com/office/mac/drawingml/2011/main" val="1"/>
            </a:ext>
          </a:extLst>
        </p:spPr>
        <p:txBody>
          <a:bodyPr/>
          <a:lstStyle>
            <a:lvl1pPr defTabSz="792479">
              <a:defRPr sz="5280"/>
            </a:lvl1pPr>
          </a:lstStyle>
          <a:p>
            <a:pPr/>
            <a:r>
              <a:t>Rechercher les bonnes pratiques pour concevoir des visualisations, même les plus simples</a:t>
            </a:r>
          </a:p>
        </p:txBody>
      </p:sp>
      <p:pic>
        <p:nvPicPr>
          <p:cNvPr id="391" name="Image" descr="Image"/>
          <p:cNvPicPr>
            <a:picLocks noChangeAspect="1"/>
          </p:cNvPicPr>
          <p:nvPr/>
        </p:nvPicPr>
        <p:blipFill>
          <a:blip r:embed="rId2">
            <a:extLst/>
          </a:blip>
          <a:stretch>
            <a:fillRect/>
          </a:stretch>
        </p:blipFill>
        <p:spPr>
          <a:xfrm>
            <a:off x="1999291" y="6445140"/>
            <a:ext cx="10154982" cy="3862739"/>
          </a:xfrm>
          <a:prstGeom prst="rect">
            <a:avLst/>
          </a:prstGeom>
          <a:ln w="12700">
            <a:miter lim="400000"/>
          </a:ln>
        </p:spPr>
      </p:pic>
      <p:pic>
        <p:nvPicPr>
          <p:cNvPr id="392" name="Image" descr="Image"/>
          <p:cNvPicPr>
            <a:picLocks noChangeAspect="1"/>
          </p:cNvPicPr>
          <p:nvPr/>
        </p:nvPicPr>
        <p:blipFill>
          <a:blip r:embed="rId3">
            <a:extLst/>
          </a:blip>
          <a:srcRect l="0" t="0" r="0" b="0"/>
          <a:stretch>
            <a:fillRect/>
          </a:stretch>
        </p:blipFill>
        <p:spPr>
          <a:xfrm>
            <a:off x="15020118" y="5739167"/>
            <a:ext cx="5842001" cy="4762501"/>
          </a:xfrm>
          <a:prstGeom prst="rect">
            <a:avLst/>
          </a:prstGeom>
          <a:ln w="12700">
            <a:miter lim="400000"/>
          </a:ln>
        </p:spPr>
      </p:pic>
      <p:pic>
        <p:nvPicPr>
          <p:cNvPr id="393" name="Image" descr="Image"/>
          <p:cNvPicPr>
            <a:picLocks noChangeAspect="1"/>
          </p:cNvPicPr>
          <p:nvPr/>
        </p:nvPicPr>
        <p:blipFill>
          <a:blip r:embed="rId4">
            <a:extLst/>
          </a:blip>
          <a:stretch>
            <a:fillRect/>
          </a:stretch>
        </p:blipFill>
        <p:spPr>
          <a:xfrm>
            <a:off x="16630228" y="11317039"/>
            <a:ext cx="1757686" cy="1720289"/>
          </a:xfrm>
          <a:prstGeom prst="rect">
            <a:avLst/>
          </a:prstGeom>
          <a:ln w="12700">
            <a:miter lim="400000"/>
          </a:ln>
        </p:spPr>
      </p:pic>
      <p:pic>
        <p:nvPicPr>
          <p:cNvPr id="394" name="Image" descr="Image"/>
          <p:cNvPicPr>
            <a:picLocks noChangeAspect="1"/>
          </p:cNvPicPr>
          <p:nvPr/>
        </p:nvPicPr>
        <p:blipFill>
          <a:blip r:embed="rId5">
            <a:extLst/>
          </a:blip>
          <a:stretch>
            <a:fillRect/>
          </a:stretch>
        </p:blipFill>
        <p:spPr>
          <a:xfrm>
            <a:off x="6028077" y="11309091"/>
            <a:ext cx="1757687" cy="173618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6" name="Image" descr="Image"/>
          <p:cNvPicPr>
            <a:picLocks noChangeAspect="1"/>
          </p:cNvPicPr>
          <p:nvPr/>
        </p:nvPicPr>
        <p:blipFill>
          <a:blip r:embed="rId3">
            <a:extLst/>
          </a:blip>
          <a:stretch>
            <a:fillRect/>
          </a:stretch>
        </p:blipFill>
        <p:spPr>
          <a:xfrm>
            <a:off x="4225925" y="7927204"/>
            <a:ext cx="15855950" cy="6122945"/>
          </a:xfrm>
          <a:prstGeom prst="rect">
            <a:avLst/>
          </a:prstGeom>
          <a:ln w="12700">
            <a:miter lim="400000"/>
          </a:ln>
        </p:spPr>
      </p:pic>
      <p:sp>
        <p:nvSpPr>
          <p:cNvPr id="397" name="Conclusion"/>
          <p:cNvSpPr txBox="1"/>
          <p:nvPr>
            <p:ph type="title"/>
          </p:nvPr>
        </p:nvSpPr>
        <p:spPr>
          <a:prstGeom prst="rect">
            <a:avLst/>
          </a:prstGeom>
        </p:spPr>
        <p:txBody>
          <a:bodyPr/>
          <a:lstStyle/>
          <a:p>
            <a:pPr/>
            <a:r>
              <a:t>Conclusion</a:t>
            </a:r>
          </a:p>
        </p:txBody>
      </p:sp>
      <p:sp>
        <p:nvSpPr>
          <p:cNvPr id="398" name="Rechercher les bonnes pratiques pour concevoir des visualisations, même les plus simples"/>
          <p:cNvSpPr txBox="1"/>
          <p:nvPr>
            <p:ph type="body" idx="21"/>
          </p:nvPr>
        </p:nvSpPr>
        <p:spPr>
          <a:xfrm>
            <a:off x="1206500" y="2372962"/>
            <a:ext cx="21971000" cy="1736186"/>
          </a:xfrm>
          <a:prstGeom prst="rect">
            <a:avLst/>
          </a:prstGeom>
          <a:extLst>
            <a:ext uri="{C572A759-6A51-4108-AA02-DFA0A04FC94B}">
              <ma14:wrappingTextBoxFlag xmlns:ma14="http://schemas.microsoft.com/office/mac/drawingml/2011/main" val="1"/>
            </a:ext>
          </a:extLst>
        </p:spPr>
        <p:txBody>
          <a:bodyPr/>
          <a:lstStyle>
            <a:lvl1pPr defTabSz="792479">
              <a:defRPr sz="5280"/>
            </a:lvl1pPr>
          </a:lstStyle>
          <a:p>
            <a:pPr/>
            <a:r>
              <a:t>Rechercher les bonnes pratiques pour concevoir des visualisations, même les plus simples</a:t>
            </a:r>
          </a:p>
        </p:txBody>
      </p:sp>
      <p:pic>
        <p:nvPicPr>
          <p:cNvPr id="399" name="Image" descr="Image"/>
          <p:cNvPicPr>
            <a:picLocks noChangeAspect="1"/>
          </p:cNvPicPr>
          <p:nvPr/>
        </p:nvPicPr>
        <p:blipFill>
          <a:blip r:embed="rId4">
            <a:extLst/>
          </a:blip>
          <a:stretch>
            <a:fillRect/>
          </a:stretch>
        </p:blipFill>
        <p:spPr>
          <a:xfrm>
            <a:off x="603092" y="10737009"/>
            <a:ext cx="1757687" cy="1720289"/>
          </a:xfrm>
          <a:prstGeom prst="rect">
            <a:avLst/>
          </a:prstGeom>
          <a:ln w="12700">
            <a:miter lim="400000"/>
          </a:ln>
        </p:spPr>
      </p:pic>
      <p:pic>
        <p:nvPicPr>
          <p:cNvPr id="400" name="Image" descr="Image"/>
          <p:cNvPicPr>
            <a:picLocks noChangeAspect="1"/>
          </p:cNvPicPr>
          <p:nvPr/>
        </p:nvPicPr>
        <p:blipFill>
          <a:blip r:embed="rId5">
            <a:extLst/>
          </a:blip>
          <a:stretch>
            <a:fillRect/>
          </a:stretch>
        </p:blipFill>
        <p:spPr>
          <a:xfrm>
            <a:off x="603092" y="5989907"/>
            <a:ext cx="1757687" cy="1736186"/>
          </a:xfrm>
          <a:prstGeom prst="rect">
            <a:avLst/>
          </a:prstGeom>
          <a:ln w="12700">
            <a:miter lim="400000"/>
          </a:ln>
        </p:spPr>
      </p:pic>
      <p:pic>
        <p:nvPicPr>
          <p:cNvPr id="401" name="Image" descr="Image"/>
          <p:cNvPicPr>
            <a:picLocks noChangeAspect="1"/>
          </p:cNvPicPr>
          <p:nvPr/>
        </p:nvPicPr>
        <p:blipFill>
          <a:blip r:embed="rId6">
            <a:extLst/>
          </a:blip>
          <a:stretch>
            <a:fillRect/>
          </a:stretch>
        </p:blipFill>
        <p:spPr>
          <a:xfrm>
            <a:off x="4300656" y="4140200"/>
            <a:ext cx="16089763" cy="4813343"/>
          </a:xfrm>
          <a:prstGeom prst="rect">
            <a:avLst/>
          </a:prstGeom>
          <a:ln w="12700">
            <a:miter lim="400000"/>
          </a:ln>
        </p:spPr>
      </p:pic>
      <p:sp>
        <p:nvSpPr>
          <p:cNvPr id="402" name="https://www.data-to-viz.com/caveat/pie.html"/>
          <p:cNvSpPr txBox="1"/>
          <p:nvPr/>
        </p:nvSpPr>
        <p:spPr>
          <a:xfrm>
            <a:off x="17921032" y="3693048"/>
            <a:ext cx="62157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https://www.data-to-viz.com/caveat/pie.html</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Quartet d’Anscombe"/>
          <p:cNvSpPr txBox="1"/>
          <p:nvPr>
            <p:ph type="title"/>
          </p:nvPr>
        </p:nvSpPr>
        <p:spPr>
          <a:prstGeom prst="rect">
            <a:avLst/>
          </a:prstGeom>
        </p:spPr>
        <p:txBody>
          <a:bodyPr/>
          <a:lstStyle/>
          <a:p>
            <a:pPr/>
            <a:r>
              <a:t>Quartet d’Anscombe</a:t>
            </a:r>
          </a:p>
        </p:txBody>
      </p:sp>
      <p:sp>
        <p:nvSpPr>
          <p:cNvPr id="176" name="Sous-titre de diapositive"/>
          <p:cNvSpPr txBox="1"/>
          <p:nvPr>
            <p:ph type="body" idx="21"/>
          </p:nvPr>
        </p:nvSpPr>
        <p:spPr>
          <a:prstGeom prst="rect">
            <a:avLst/>
          </a:prstGeom>
        </p:spPr>
        <p:txBody>
          <a:bodyPr/>
          <a:lstStyle/>
          <a:p>
            <a:pPr/>
          </a:p>
        </p:txBody>
      </p:sp>
      <p:sp>
        <p:nvSpPr>
          <p:cNvPr id="177" name="Quatre jeux de données…"/>
          <p:cNvSpPr txBox="1"/>
          <p:nvPr>
            <p:ph type="body" sz="half" idx="1"/>
          </p:nvPr>
        </p:nvSpPr>
        <p:spPr>
          <a:xfrm>
            <a:off x="1206500" y="4248504"/>
            <a:ext cx="9095111" cy="8256012"/>
          </a:xfrm>
          <a:prstGeom prst="rect">
            <a:avLst/>
          </a:prstGeom>
        </p:spPr>
        <p:txBody>
          <a:bodyPr/>
          <a:lstStyle/>
          <a:p>
            <a:pPr/>
            <a:r>
              <a:t>Quatre jeux de données</a:t>
            </a:r>
          </a:p>
          <a:p>
            <a:pPr lvl="1"/>
            <a:r>
              <a:t>Comment les distinguer ?</a:t>
            </a:r>
          </a:p>
          <a:p>
            <a:pPr lvl="1"/>
            <a:r>
              <a:t>ou caractériser chacun d’eux ?</a:t>
            </a:r>
          </a:p>
        </p:txBody>
      </p:sp>
      <p:sp>
        <p:nvSpPr>
          <p:cNvPr id="178" name="Rectangle 6"/>
          <p:cNvSpPr txBox="1"/>
          <p:nvPr/>
        </p:nvSpPr>
        <p:spPr>
          <a:xfrm>
            <a:off x="1075466" y="12710133"/>
            <a:ext cx="11247124" cy="64077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sz="3600">
                <a:solidFill>
                  <a:srgbClr val="BFBFBF"/>
                </a:solidFill>
                <a:latin typeface="Calibri"/>
                <a:ea typeface="Calibri"/>
                <a:cs typeface="Calibri"/>
                <a:sym typeface="Calibri"/>
              </a:defRPr>
            </a:lvl1pPr>
          </a:lstStyle>
          <a:p>
            <a:pPr/>
            <a:r>
              <a:t>https://en.wikipedia.org/wiki/Anscombe%27s_quartet</a:t>
            </a:r>
          </a:p>
        </p:txBody>
      </p:sp>
      <p:pic>
        <p:nvPicPr>
          <p:cNvPr id="179" name="Image 1" descr="Image 1"/>
          <p:cNvPicPr>
            <a:picLocks noChangeAspect="1"/>
          </p:cNvPicPr>
          <p:nvPr/>
        </p:nvPicPr>
        <p:blipFill>
          <a:blip r:embed="rId2">
            <a:extLst/>
          </a:blip>
          <a:stretch>
            <a:fillRect/>
          </a:stretch>
        </p:blipFill>
        <p:spPr>
          <a:xfrm>
            <a:off x="9474282" y="2294219"/>
            <a:ext cx="14799223" cy="1039304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Image 3" descr="Image 3"/>
          <p:cNvPicPr>
            <a:picLocks noChangeAspect="1"/>
          </p:cNvPicPr>
          <p:nvPr/>
        </p:nvPicPr>
        <p:blipFill>
          <a:blip r:embed="rId2">
            <a:extLst/>
          </a:blip>
          <a:stretch>
            <a:fillRect/>
          </a:stretch>
        </p:blipFill>
        <p:spPr>
          <a:xfrm>
            <a:off x="9645369" y="2863874"/>
            <a:ext cx="14610782" cy="10674893"/>
          </a:xfrm>
          <a:prstGeom prst="rect">
            <a:avLst/>
          </a:prstGeom>
          <a:ln w="12700">
            <a:miter lim="400000"/>
          </a:ln>
        </p:spPr>
      </p:pic>
      <p:sp>
        <p:nvSpPr>
          <p:cNvPr id="182" name="Quartet d’Anscombe"/>
          <p:cNvSpPr txBox="1"/>
          <p:nvPr>
            <p:ph type="title"/>
          </p:nvPr>
        </p:nvSpPr>
        <p:spPr>
          <a:prstGeom prst="rect">
            <a:avLst/>
          </a:prstGeom>
        </p:spPr>
        <p:txBody>
          <a:bodyPr/>
          <a:lstStyle/>
          <a:p>
            <a:pPr/>
            <a:r>
              <a:t>Quartet d’Anscombe</a:t>
            </a:r>
          </a:p>
        </p:txBody>
      </p:sp>
      <p:sp>
        <p:nvSpPr>
          <p:cNvPr id="183" name="Sous-titre de diapositive"/>
          <p:cNvSpPr txBox="1"/>
          <p:nvPr>
            <p:ph type="body" idx="21"/>
          </p:nvPr>
        </p:nvSpPr>
        <p:spPr>
          <a:prstGeom prst="rect">
            <a:avLst/>
          </a:prstGeom>
        </p:spPr>
        <p:txBody>
          <a:bodyPr/>
          <a:lstStyle/>
          <a:p>
            <a:pPr/>
          </a:p>
        </p:txBody>
      </p:sp>
      <p:sp>
        <p:nvSpPr>
          <p:cNvPr id="184" name="Quatre jeux de données…"/>
          <p:cNvSpPr txBox="1"/>
          <p:nvPr>
            <p:ph type="body" sz="half" idx="1"/>
          </p:nvPr>
        </p:nvSpPr>
        <p:spPr>
          <a:xfrm>
            <a:off x="1206500" y="4248504"/>
            <a:ext cx="9095111" cy="8256012"/>
          </a:xfrm>
          <a:prstGeom prst="rect">
            <a:avLst/>
          </a:prstGeom>
        </p:spPr>
        <p:txBody>
          <a:bodyPr/>
          <a:lstStyle/>
          <a:p>
            <a:pPr/>
            <a:r>
              <a:t>Quatre jeux de données</a:t>
            </a:r>
          </a:p>
          <a:p>
            <a:pPr lvl="1"/>
            <a:r>
              <a:t>Comment les distinguer ?</a:t>
            </a:r>
          </a:p>
          <a:p>
            <a:pPr lvl="1"/>
            <a:r>
              <a:t>ou caractériser chacun d’eux ?</a:t>
            </a:r>
          </a:p>
        </p:txBody>
      </p:sp>
      <p:sp>
        <p:nvSpPr>
          <p:cNvPr id="185" name="Rectangle 6"/>
          <p:cNvSpPr txBox="1"/>
          <p:nvPr/>
        </p:nvSpPr>
        <p:spPr>
          <a:xfrm>
            <a:off x="1075466" y="12710133"/>
            <a:ext cx="11247124" cy="64077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sz="3600">
                <a:solidFill>
                  <a:srgbClr val="BFBFBF"/>
                </a:solidFill>
                <a:latin typeface="Calibri"/>
                <a:ea typeface="Calibri"/>
                <a:cs typeface="Calibri"/>
                <a:sym typeface="Calibri"/>
              </a:defRPr>
            </a:lvl1pPr>
          </a:lstStyle>
          <a:p>
            <a:pPr/>
            <a:r>
              <a:t>https://en.wikipedia.org/wiki/Anscombe%27s_quartet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Interprétation des données et perception"/>
          <p:cNvSpPr txBox="1"/>
          <p:nvPr>
            <p:ph type="title"/>
          </p:nvPr>
        </p:nvSpPr>
        <p:spPr>
          <a:prstGeom prst="rect">
            <a:avLst/>
          </a:prstGeom>
        </p:spPr>
        <p:txBody>
          <a:bodyPr/>
          <a:lstStyle/>
          <a:p>
            <a:pPr/>
            <a:r>
              <a:t>Interprétation des données et perception</a:t>
            </a:r>
          </a:p>
        </p:txBody>
      </p:sp>
      <p:sp>
        <p:nvSpPr>
          <p:cNvPr id="188" name="Sous-titre de diapositive"/>
          <p:cNvSpPr txBox="1"/>
          <p:nvPr>
            <p:ph type="body" idx="21"/>
          </p:nvPr>
        </p:nvSpPr>
        <p:spPr>
          <a:prstGeom prst="rect">
            <a:avLst/>
          </a:prstGeom>
        </p:spPr>
        <p:txBody>
          <a:bodyPr/>
          <a:lstStyle/>
          <a:p>
            <a:pPr/>
          </a:p>
        </p:txBody>
      </p:sp>
      <p:sp>
        <p:nvSpPr>
          <p:cNvPr id="189" name="Si notre interprétation peut être trompée (Anscombe), qu’en est-il de notre perception d’une représentation graphique ?…"/>
          <p:cNvSpPr txBox="1"/>
          <p:nvPr>
            <p:ph type="body" idx="1"/>
          </p:nvPr>
        </p:nvSpPr>
        <p:spPr>
          <a:prstGeom prst="rect">
            <a:avLst/>
          </a:prstGeom>
        </p:spPr>
        <p:txBody>
          <a:bodyPr/>
          <a:lstStyle/>
          <a:p>
            <a:pPr/>
            <a:r>
              <a:t>Si notre interprétation peut être trompée (Anscombe), qu’en est-il de notre perception d’une représentation graphique ?</a:t>
            </a:r>
          </a:p>
          <a:p>
            <a:pPr lvl="1"/>
            <a:r>
              <a:t>Y a-t-il des principes guidant la conception des visualisations ? des bonnes pratiques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La pré-attention : une perception sans attention"/>
          <p:cNvSpPr txBox="1"/>
          <p:nvPr>
            <p:ph type="title"/>
          </p:nvPr>
        </p:nvSpPr>
        <p:spPr>
          <a:prstGeom prst="rect">
            <a:avLst/>
          </a:prstGeom>
        </p:spPr>
        <p:txBody>
          <a:bodyPr/>
          <a:lstStyle>
            <a:lvl1pPr defTabSz="2243271">
              <a:defRPr spc="-156" sz="7820"/>
            </a:lvl1pPr>
          </a:lstStyle>
          <a:p>
            <a:pPr/>
            <a:r>
              <a:t>La pré-attention : une perception sans attention</a:t>
            </a:r>
          </a:p>
        </p:txBody>
      </p:sp>
      <p:sp>
        <p:nvSpPr>
          <p:cNvPr id="192" name="Sous-titre de diapositive"/>
          <p:cNvSpPr txBox="1"/>
          <p:nvPr>
            <p:ph type="body" idx="21"/>
          </p:nvPr>
        </p:nvSpPr>
        <p:spPr>
          <a:prstGeom prst="rect">
            <a:avLst/>
          </a:prstGeom>
        </p:spPr>
        <p:txBody>
          <a:bodyPr/>
          <a:lstStyle/>
          <a:p>
            <a:pPr/>
          </a:p>
        </p:txBody>
      </p:sp>
      <p:sp>
        <p:nvSpPr>
          <p:cNvPr id="193" name="Perception « subliminale », ou automatique, opérant à notre insu […] alliance implicite entre attention et conscience, entre « pré-attention » et « pré-conscience »"/>
          <p:cNvSpPr txBox="1"/>
          <p:nvPr>
            <p:ph type="body" idx="1"/>
          </p:nvPr>
        </p:nvSpPr>
        <p:spPr>
          <a:xfrm>
            <a:off x="1206500" y="4248504"/>
            <a:ext cx="21164264" cy="8256012"/>
          </a:xfrm>
          <a:prstGeom prst="rect">
            <a:avLst/>
          </a:prstGeom>
        </p:spPr>
        <p:txBody>
          <a:bodyPr/>
          <a:lstStyle/>
          <a:p>
            <a:pPr>
              <a:lnSpc>
                <a:spcPct val="150000"/>
              </a:lnSpc>
            </a:pPr>
            <a:r>
              <a:t>Perception « subliminale », ou automatique,</a:t>
            </a:r>
            <a:br/>
            <a:r>
              <a:t>opérant à notre insu</a:t>
            </a:r>
            <a:br/>
            <a:r>
              <a:t>[…] alliance implicite entre attention et conscience, entre « pré-attention » et « pré-conscience »</a:t>
            </a:r>
          </a:p>
        </p:txBody>
      </p:sp>
      <p:sp>
        <p:nvSpPr>
          <p:cNvPr id="194" name="Natalie Depraz, « Attention et conscience : à la croisée de la phénoménologie et des sciences cognitives », Alter, 18 | 2010, 203-226."/>
          <p:cNvSpPr txBox="1"/>
          <p:nvPr/>
        </p:nvSpPr>
        <p:spPr>
          <a:xfrm>
            <a:off x="15907819" y="7777526"/>
            <a:ext cx="7813599"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a:r>
              <a:t>Natalie Depraz, « Attention et conscience : à la croisée de la phénoménologie et des sciences cognitives », Alter, 18 | 2010, 203-226.</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La pré-attention : une perception sans attention"/>
          <p:cNvSpPr txBox="1"/>
          <p:nvPr>
            <p:ph type="title"/>
          </p:nvPr>
        </p:nvSpPr>
        <p:spPr>
          <a:prstGeom prst="rect">
            <a:avLst/>
          </a:prstGeom>
        </p:spPr>
        <p:txBody>
          <a:bodyPr/>
          <a:lstStyle>
            <a:lvl1pPr defTabSz="2243271">
              <a:defRPr spc="-156" sz="7820"/>
            </a:lvl1pPr>
          </a:lstStyle>
          <a:p>
            <a:pPr/>
            <a:r>
              <a:t>La pré-attention : une perception sans attention</a:t>
            </a:r>
          </a:p>
        </p:txBody>
      </p:sp>
      <p:sp>
        <p:nvSpPr>
          <p:cNvPr id="197" name="Sous-titre de diapositive"/>
          <p:cNvSpPr txBox="1"/>
          <p:nvPr>
            <p:ph type="body" idx="21"/>
          </p:nvPr>
        </p:nvSpPr>
        <p:spPr>
          <a:prstGeom prst="rect">
            <a:avLst/>
          </a:prstGeom>
        </p:spPr>
        <p:txBody>
          <a:bodyPr/>
          <a:lstStyle/>
          <a:p>
            <a:pPr/>
          </a:p>
        </p:txBody>
      </p:sp>
      <p:sp>
        <p:nvSpPr>
          <p:cNvPr id="198" name="(Tâche pré-attentive) consistant à détecter un cercle (disque) rouge dans un groupe de cercles bleus…"/>
          <p:cNvSpPr txBox="1"/>
          <p:nvPr>
            <p:ph type="body" idx="1"/>
          </p:nvPr>
        </p:nvSpPr>
        <p:spPr>
          <a:xfrm>
            <a:off x="1206500" y="4273904"/>
            <a:ext cx="21971000" cy="8256012"/>
          </a:xfrm>
          <a:prstGeom prst="rect">
            <a:avLst/>
          </a:prstGeom>
        </p:spPr>
        <p:txBody>
          <a:bodyPr/>
          <a:lstStyle/>
          <a:p>
            <a:pPr>
              <a:lnSpc>
                <a:spcPct val="100000"/>
              </a:lnSpc>
            </a:pPr>
            <a:r>
              <a:t>(Tâche pré-attentive) consistant à détecter </a:t>
            </a:r>
            <a:r>
              <a:rPr u="sng"/>
              <a:t>un</a:t>
            </a:r>
            <a:r>
              <a:t> cercle (disque) </a:t>
            </a:r>
            <a:r>
              <a:rPr>
                <a:solidFill>
                  <a:schemeClr val="accent5">
                    <a:hueOff val="-82419"/>
                    <a:satOff val="-9513"/>
                    <a:lumOff val="-16343"/>
                  </a:schemeClr>
                </a:solidFill>
              </a:rPr>
              <a:t>rouge</a:t>
            </a:r>
            <a:r>
              <a:t> dans un groupe de cercles </a:t>
            </a:r>
            <a:r>
              <a:rPr>
                <a:solidFill>
                  <a:schemeClr val="accent1">
                    <a:lumOff val="-13575"/>
                  </a:schemeClr>
                </a:solidFill>
              </a:rPr>
              <a:t>bleus</a:t>
            </a:r>
          </a:p>
          <a:p>
            <a:pPr lvl="1">
              <a:lnSpc>
                <a:spcPct val="100000"/>
              </a:lnSpc>
            </a:pPr>
            <a:r>
              <a:t>La teinte est une variable pré-attentive</a:t>
            </a:r>
            <a:br/>
            <a:r>
              <a:t>(couleur = teinte + saturation +</a:t>
            </a:r>
            <a:br/>
            <a:r>
              <a:t>luminosité)</a:t>
            </a:r>
          </a:p>
        </p:txBody>
      </p:sp>
      <p:sp>
        <p:nvSpPr>
          <p:cNvPr id="199" name="Exemples tirés de: Patrick Healey, Perception in Visualization. https://www.csc2.ncsu.edu/faculty/healey/PP/#Preattentive_Theory"/>
          <p:cNvSpPr txBox="1"/>
          <p:nvPr/>
        </p:nvSpPr>
        <p:spPr>
          <a:xfrm>
            <a:off x="8901700" y="12606427"/>
            <a:ext cx="15341611" cy="9016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lnSpc>
                <a:spcPct val="120000"/>
              </a:lnSpc>
            </a:pPr>
            <a:r>
              <a:t>Exemples tirés de:</a:t>
            </a:r>
            <a:br/>
            <a:r>
              <a:t>Patrick Healey, Perception in Visualization. </a:t>
            </a:r>
            <a:r>
              <a:rPr u="sng">
                <a:hlinkClick r:id="rId3" invalidUrl="" action="" tgtFrame="" tooltip="" history="1" highlightClick="0" endSnd="0"/>
              </a:rPr>
              <a:t>https://www.csc2.ncsu.edu/faculty/healey/PP/#Preattentive_Theory</a:t>
            </a:r>
          </a:p>
        </p:txBody>
      </p:sp>
      <p:pic>
        <p:nvPicPr>
          <p:cNvPr id="200" name="Image" descr="Image">
            <a:hlinkClick r:id="rId3" invalidUrl="" action="" tgtFrame="" tooltip="" history="1" highlightClick="0" endSnd="0"/>
          </p:cNvPr>
          <p:cNvPicPr>
            <a:picLocks noChangeAspect="1"/>
          </p:cNvPicPr>
          <p:nvPr/>
        </p:nvPicPr>
        <p:blipFill>
          <a:blip r:embed="rId4">
            <a:extLst/>
          </a:blip>
          <a:stretch>
            <a:fillRect/>
          </a:stretch>
        </p:blipFill>
        <p:spPr>
          <a:xfrm>
            <a:off x="13323242" y="5523412"/>
            <a:ext cx="10724737" cy="5151367"/>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La pré-attention : une perception sans attention"/>
          <p:cNvSpPr txBox="1"/>
          <p:nvPr>
            <p:ph type="title"/>
          </p:nvPr>
        </p:nvSpPr>
        <p:spPr>
          <a:prstGeom prst="rect">
            <a:avLst/>
          </a:prstGeom>
        </p:spPr>
        <p:txBody>
          <a:bodyPr/>
          <a:lstStyle>
            <a:lvl1pPr defTabSz="2243271">
              <a:defRPr spc="-156" sz="7820"/>
            </a:lvl1pPr>
          </a:lstStyle>
          <a:p>
            <a:pPr/>
            <a:r>
              <a:t>La pré-attention : une perception sans attention</a:t>
            </a:r>
          </a:p>
        </p:txBody>
      </p:sp>
      <p:sp>
        <p:nvSpPr>
          <p:cNvPr id="205" name="Sous-titre de diapositive"/>
          <p:cNvSpPr txBox="1"/>
          <p:nvPr>
            <p:ph type="body" idx="21"/>
          </p:nvPr>
        </p:nvSpPr>
        <p:spPr>
          <a:prstGeom prst="rect">
            <a:avLst/>
          </a:prstGeom>
        </p:spPr>
        <p:txBody>
          <a:bodyPr/>
          <a:lstStyle/>
          <a:p>
            <a:pPr/>
          </a:p>
        </p:txBody>
      </p:sp>
      <p:sp>
        <p:nvSpPr>
          <p:cNvPr id="206" name="(Tâche pré-attentive) consistant à détecter un cercle (   ) dans un groupe de carrés (    )…"/>
          <p:cNvSpPr txBox="1"/>
          <p:nvPr>
            <p:ph type="body" idx="1"/>
          </p:nvPr>
        </p:nvSpPr>
        <p:spPr>
          <a:prstGeom prst="rect">
            <a:avLst/>
          </a:prstGeom>
        </p:spPr>
        <p:txBody>
          <a:bodyPr/>
          <a:lstStyle/>
          <a:p>
            <a:pPr>
              <a:lnSpc>
                <a:spcPct val="100000"/>
              </a:lnSpc>
            </a:pPr>
            <a:r>
              <a:t>(Tâche pré-attentive) consistant à détecter </a:t>
            </a:r>
            <a:r>
              <a:rPr u="sng"/>
              <a:t>un</a:t>
            </a:r>
            <a:r>
              <a:t> cercle (   ) dans un groupe de carrés (    )</a:t>
            </a:r>
          </a:p>
          <a:p>
            <a:pPr lvl="1">
              <a:lnSpc>
                <a:spcPct val="100000"/>
              </a:lnSpc>
            </a:pPr>
            <a:r>
              <a:t>La forme est une variable pré-attentive</a:t>
            </a:r>
            <a:br/>
            <a:r>
              <a:t>(couleur = teinte + saturation +</a:t>
            </a:r>
            <a:br/>
            <a:r>
              <a:t>luminosité)</a:t>
            </a:r>
          </a:p>
        </p:txBody>
      </p:sp>
      <p:sp>
        <p:nvSpPr>
          <p:cNvPr id="207" name="Exemples tirés de: Patrick Healey, Perception in Visualization. https://www.csc2.ncsu.edu/faculty/healey/PP/#Preattentive_Theory"/>
          <p:cNvSpPr txBox="1"/>
          <p:nvPr/>
        </p:nvSpPr>
        <p:spPr>
          <a:xfrm>
            <a:off x="8901700" y="12606427"/>
            <a:ext cx="15341611" cy="9016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a:lnSpc>
                <a:spcPct val="120000"/>
              </a:lnSpc>
            </a:pPr>
            <a:r>
              <a:t>Exemples tirés de:</a:t>
            </a:r>
            <a:br/>
            <a:r>
              <a:t>Patrick Healey, Perception in Visualization. </a:t>
            </a:r>
            <a:r>
              <a:rPr u="sng">
                <a:hlinkClick r:id="rId3" invalidUrl="" action="" tgtFrame="" tooltip="" history="1" highlightClick="0" endSnd="0"/>
              </a:rPr>
              <a:t>https://www.csc2.ncsu.edu/faculty/healey/PP/#Preattentive_Theory</a:t>
            </a:r>
          </a:p>
        </p:txBody>
      </p:sp>
      <p:sp>
        <p:nvSpPr>
          <p:cNvPr id="208" name="Cercle"/>
          <p:cNvSpPr/>
          <p:nvPr/>
        </p:nvSpPr>
        <p:spPr>
          <a:xfrm>
            <a:off x="16358606" y="4445301"/>
            <a:ext cx="529399" cy="530101"/>
          </a:xfrm>
          <a:prstGeom prst="ellipse">
            <a:avLst/>
          </a:pr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09" name="Carré"/>
          <p:cNvSpPr/>
          <p:nvPr/>
        </p:nvSpPr>
        <p:spPr>
          <a:xfrm>
            <a:off x="3975115" y="5162905"/>
            <a:ext cx="529399" cy="530100"/>
          </a:xfrm>
          <a:prstGeom prst="rect">
            <a:avLst/>
          </a:pr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10" name="Image" descr="Image">
            <a:hlinkClick r:id="rId3" invalidUrl="" action="" tgtFrame="" tooltip="" history="1" highlightClick="0" endSnd="0"/>
          </p:cNvPr>
          <p:cNvPicPr>
            <a:picLocks noChangeAspect="1"/>
          </p:cNvPicPr>
          <p:nvPr/>
        </p:nvPicPr>
        <p:blipFill>
          <a:blip r:embed="rId4">
            <a:extLst/>
          </a:blip>
          <a:stretch>
            <a:fillRect/>
          </a:stretch>
        </p:blipFill>
        <p:spPr>
          <a:xfrm>
            <a:off x="13321121" y="5749235"/>
            <a:ext cx="10909868" cy="525455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